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12" r:id="rId3"/>
    <p:sldId id="323" r:id="rId4"/>
    <p:sldId id="257" r:id="rId5"/>
    <p:sldId id="258" r:id="rId6"/>
    <p:sldId id="259" r:id="rId7"/>
    <p:sldId id="261" r:id="rId8"/>
    <p:sldId id="262" r:id="rId9"/>
    <p:sldId id="260" r:id="rId10"/>
    <p:sldId id="263" r:id="rId11"/>
    <p:sldId id="264" r:id="rId12"/>
    <p:sldId id="265" r:id="rId13"/>
    <p:sldId id="266" r:id="rId14"/>
    <p:sldId id="267" r:id="rId15"/>
    <p:sldId id="268" r:id="rId16"/>
    <p:sldId id="269" r:id="rId17"/>
    <p:sldId id="270" r:id="rId18"/>
    <p:sldId id="271" r:id="rId19"/>
    <p:sldId id="272" r:id="rId20"/>
    <p:sldId id="286" r:id="rId21"/>
    <p:sldId id="273" r:id="rId22"/>
    <p:sldId id="287" r:id="rId23"/>
    <p:sldId id="274" r:id="rId24"/>
    <p:sldId id="275" r:id="rId25"/>
    <p:sldId id="276" r:id="rId26"/>
    <p:sldId id="277" r:id="rId27"/>
    <p:sldId id="289" r:id="rId28"/>
    <p:sldId id="278" r:id="rId29"/>
    <p:sldId id="279" r:id="rId30"/>
    <p:sldId id="280" r:id="rId31"/>
    <p:sldId id="281" r:id="rId32"/>
    <p:sldId id="282" r:id="rId33"/>
    <p:sldId id="283" r:id="rId34"/>
    <p:sldId id="310" r:id="rId35"/>
    <p:sldId id="284" r:id="rId36"/>
    <p:sldId id="290" r:id="rId37"/>
    <p:sldId id="291" r:id="rId38"/>
    <p:sldId id="292" r:id="rId39"/>
    <p:sldId id="293" r:id="rId40"/>
    <p:sldId id="294" r:id="rId41"/>
    <p:sldId id="311" r:id="rId42"/>
    <p:sldId id="295" r:id="rId43"/>
    <p:sldId id="296" r:id="rId44"/>
    <p:sldId id="297" r:id="rId45"/>
    <p:sldId id="298" r:id="rId46"/>
    <p:sldId id="299" r:id="rId47"/>
    <p:sldId id="301" r:id="rId48"/>
    <p:sldId id="302" r:id="rId49"/>
    <p:sldId id="303" r:id="rId50"/>
    <p:sldId id="305" r:id="rId51"/>
    <p:sldId id="315" r:id="rId52"/>
    <p:sldId id="306" r:id="rId53"/>
    <p:sldId id="318" r:id="rId54"/>
    <p:sldId id="313" r:id="rId55"/>
    <p:sldId id="320" r:id="rId56"/>
    <p:sldId id="319" r:id="rId57"/>
    <p:sldId id="317" r:id="rId58"/>
    <p:sldId id="321" r:id="rId59"/>
    <p:sldId id="32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8974A5-5E7E-41EA-88F6-AAC72BDB1AB0}">
          <p14:sldIdLst>
            <p14:sldId id="256"/>
            <p14:sldId id="312"/>
            <p14:sldId id="323"/>
            <p14:sldId id="257"/>
            <p14:sldId id="258"/>
            <p14:sldId id="259"/>
            <p14:sldId id="261"/>
            <p14:sldId id="262"/>
            <p14:sldId id="260"/>
            <p14:sldId id="263"/>
            <p14:sldId id="264"/>
            <p14:sldId id="265"/>
            <p14:sldId id="266"/>
            <p14:sldId id="267"/>
            <p14:sldId id="268"/>
            <p14:sldId id="269"/>
            <p14:sldId id="270"/>
            <p14:sldId id="271"/>
            <p14:sldId id="272"/>
            <p14:sldId id="286"/>
            <p14:sldId id="273"/>
            <p14:sldId id="287"/>
            <p14:sldId id="274"/>
            <p14:sldId id="275"/>
            <p14:sldId id="276"/>
            <p14:sldId id="277"/>
            <p14:sldId id="289"/>
            <p14:sldId id="278"/>
            <p14:sldId id="279"/>
            <p14:sldId id="280"/>
            <p14:sldId id="281"/>
            <p14:sldId id="282"/>
            <p14:sldId id="283"/>
            <p14:sldId id="310"/>
            <p14:sldId id="284"/>
            <p14:sldId id="290"/>
            <p14:sldId id="291"/>
            <p14:sldId id="292"/>
            <p14:sldId id="293"/>
            <p14:sldId id="294"/>
            <p14:sldId id="311"/>
            <p14:sldId id="295"/>
            <p14:sldId id="296"/>
            <p14:sldId id="297"/>
            <p14:sldId id="298"/>
            <p14:sldId id="299"/>
            <p14:sldId id="301"/>
            <p14:sldId id="302"/>
            <p14:sldId id="303"/>
            <p14:sldId id="305"/>
            <p14:sldId id="315"/>
            <p14:sldId id="306"/>
            <p14:sldId id="318"/>
            <p14:sldId id="313"/>
            <p14:sldId id="320"/>
            <p14:sldId id="319"/>
            <p14:sldId id="317"/>
            <p14:sldId id="321"/>
            <p14:sldId id="322"/>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1" d="100"/>
          <a:sy n="81" d="100"/>
        </p:scale>
        <p:origin x="-300"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99C8667E-058A-436F-B8EA-5B3A99D43D09}"/>
              </a:ext>
            </a:extLst>
          </p:cNvPr>
          <p:cNvSpPr>
            <a:spLocks noGrp="1"/>
          </p:cNvSpPr>
          <p:nvPr>
            <p:ph type="dt" sz="half" idx="10"/>
          </p:nvPr>
        </p:nvSpPr>
        <p:spPr/>
        <p:txBody>
          <a:bodyPr/>
          <a:lstStyle/>
          <a:p>
            <a:fld id="{D1D1EADE-8E88-4C7C-8AC5-FB148DE4940E}" type="datetime1">
              <a:rPr lang="en-US" smtClean="0"/>
              <a:t>7/30/2025</a:t>
            </a:fld>
            <a:endParaRPr lang="en-US"/>
          </a:p>
        </p:txBody>
      </p:sp>
      <p:sp>
        <p:nvSpPr>
          <p:cNvPr id="5" name="Footer Placeholder 4">
            <a:extLst>
              <a:ext uri="{FF2B5EF4-FFF2-40B4-BE49-F238E27FC236}">
                <a16:creationId xmlns:a16="http://schemas.microsoft.com/office/drawing/2014/main" xmlns=""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86352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C8A70B00-53AE-4D3F-91BE-A8D789ED9864}"/>
              </a:ext>
            </a:extLst>
          </p:cNvPr>
          <p:cNvSpPr>
            <a:spLocks noGrp="1"/>
          </p:cNvSpPr>
          <p:nvPr>
            <p:ph type="dt" sz="half" idx="10"/>
          </p:nvPr>
        </p:nvSpPr>
        <p:spPr/>
        <p:txBody>
          <a:bodyPr/>
          <a:lstStyle/>
          <a:p>
            <a:fld id="{EC3C8B9C-477D-492A-96AD-1FC2CC997A73}" type="datetime1">
              <a:rPr lang="en-US" smtClean="0"/>
              <a:t>7/30/2025</a:t>
            </a:fld>
            <a:endParaRPr lang="en-US"/>
          </a:p>
        </p:txBody>
      </p:sp>
      <p:sp>
        <p:nvSpPr>
          <p:cNvPr id="5" name="Footer Placeholder 4">
            <a:extLst>
              <a:ext uri="{FF2B5EF4-FFF2-40B4-BE49-F238E27FC236}">
                <a16:creationId xmlns:a16="http://schemas.microsoft.com/office/drawing/2014/main" xmlns=""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45688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xmlns=""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56ACD4D0-5BE6-412D-B08B-5DFFD593513E}"/>
              </a:ext>
            </a:extLst>
          </p:cNvPr>
          <p:cNvSpPr>
            <a:spLocks noGrp="1"/>
          </p:cNvSpPr>
          <p:nvPr>
            <p:ph type="dt" sz="half" idx="10"/>
          </p:nvPr>
        </p:nvSpPr>
        <p:spPr/>
        <p:txBody>
          <a:bodyPr/>
          <a:lstStyle/>
          <a:p>
            <a:fld id="{42D3AED5-E26D-4E29-B1B3-7847B6779594}" type="datetime1">
              <a:rPr lang="en-US" smtClean="0"/>
              <a:t>7/30/2025</a:t>
            </a:fld>
            <a:endParaRPr lang="en-US"/>
          </a:p>
        </p:txBody>
      </p:sp>
      <p:sp>
        <p:nvSpPr>
          <p:cNvPr id="5" name="Footer Placeholder 4">
            <a:extLst>
              <a:ext uri="{FF2B5EF4-FFF2-40B4-BE49-F238E27FC236}">
                <a16:creationId xmlns:a16="http://schemas.microsoft.com/office/drawing/2014/main" xmlns=""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56651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7CC3EC35-E02F-41FF-9232-F90692A902FC}"/>
              </a:ext>
            </a:extLst>
          </p:cNvPr>
          <p:cNvSpPr>
            <a:spLocks noGrp="1"/>
          </p:cNvSpPr>
          <p:nvPr>
            <p:ph type="dt" sz="half" idx="10"/>
          </p:nvPr>
        </p:nvSpPr>
        <p:spPr/>
        <p:txBody>
          <a:bodyPr/>
          <a:lstStyle/>
          <a:p>
            <a:fld id="{157B6794-849E-4626-908B-D15793550EFB}" type="datetime1">
              <a:rPr lang="en-US" smtClean="0"/>
              <a:t>7/30/2025</a:t>
            </a:fld>
            <a:endParaRPr lang="en-US"/>
          </a:p>
        </p:txBody>
      </p:sp>
      <p:sp>
        <p:nvSpPr>
          <p:cNvPr id="5" name="Footer Placeholder 4">
            <a:extLst>
              <a:ext uri="{FF2B5EF4-FFF2-40B4-BE49-F238E27FC236}">
                <a16:creationId xmlns:a16="http://schemas.microsoft.com/office/drawing/2014/main" xmlns=""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66707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806546A-957F-4C4D-9744-1177AD258E10}"/>
              </a:ext>
            </a:extLst>
          </p:cNvPr>
          <p:cNvSpPr>
            <a:spLocks noGrp="1"/>
          </p:cNvSpPr>
          <p:nvPr>
            <p:ph type="dt" sz="half" idx="10"/>
          </p:nvPr>
        </p:nvSpPr>
        <p:spPr/>
        <p:txBody>
          <a:bodyPr/>
          <a:lstStyle/>
          <a:p>
            <a:fld id="{63DB64E7-5594-42A3-ADBF-E95A7ACEAD64}" type="datetime1">
              <a:rPr lang="en-US" smtClean="0"/>
              <a:t>7/30/2025</a:t>
            </a:fld>
            <a:endParaRPr lang="en-US"/>
          </a:p>
        </p:txBody>
      </p:sp>
      <p:sp>
        <p:nvSpPr>
          <p:cNvPr id="5" name="Footer Placeholder 4">
            <a:extLst>
              <a:ext uri="{FF2B5EF4-FFF2-40B4-BE49-F238E27FC236}">
                <a16:creationId xmlns:a16="http://schemas.microsoft.com/office/drawing/2014/main" xmlns=""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6737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89F02C13-D3ED-4044-9716-F29D79A184C9}"/>
              </a:ext>
            </a:extLst>
          </p:cNvPr>
          <p:cNvSpPr>
            <a:spLocks noGrp="1"/>
          </p:cNvSpPr>
          <p:nvPr>
            <p:ph type="dt" sz="half" idx="10"/>
          </p:nvPr>
        </p:nvSpPr>
        <p:spPr/>
        <p:txBody>
          <a:bodyPr/>
          <a:lstStyle/>
          <a:p>
            <a:fld id="{18462B0B-D248-4FFB-8695-AD7FA4B1284A}" type="datetime1">
              <a:rPr lang="en-US" smtClean="0"/>
              <a:t>7/30/2025</a:t>
            </a:fld>
            <a:endParaRPr lang="en-US"/>
          </a:p>
        </p:txBody>
      </p:sp>
      <p:sp>
        <p:nvSpPr>
          <p:cNvPr id="6" name="Footer Placeholder 5">
            <a:extLst>
              <a:ext uri="{FF2B5EF4-FFF2-40B4-BE49-F238E27FC236}">
                <a16:creationId xmlns:a16="http://schemas.microsoft.com/office/drawing/2014/main" xmlns=""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7525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xmlns="" id="{2511B5C7-1E37-478F-B4B0-C7202FFE41B9}"/>
              </a:ext>
            </a:extLst>
          </p:cNvPr>
          <p:cNvSpPr>
            <a:spLocks noGrp="1"/>
          </p:cNvSpPr>
          <p:nvPr>
            <p:ph type="dt" sz="half" idx="10"/>
          </p:nvPr>
        </p:nvSpPr>
        <p:spPr/>
        <p:txBody>
          <a:bodyPr/>
          <a:lstStyle/>
          <a:p>
            <a:fld id="{D0378EFB-9159-4510-B73F-4F0409ADE937}" type="datetime1">
              <a:rPr lang="en-US" smtClean="0"/>
              <a:t>7/30/2025</a:t>
            </a:fld>
            <a:endParaRPr lang="en-US"/>
          </a:p>
        </p:txBody>
      </p:sp>
      <p:sp>
        <p:nvSpPr>
          <p:cNvPr id="8" name="Footer Placeholder 7">
            <a:extLst>
              <a:ext uri="{FF2B5EF4-FFF2-40B4-BE49-F238E27FC236}">
                <a16:creationId xmlns:a16="http://schemas.microsoft.com/office/drawing/2014/main" xmlns=""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43029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xmlns="" id="{5D684C9D-23DA-42B0-9DD3-7592F72E8DC9}"/>
              </a:ext>
            </a:extLst>
          </p:cNvPr>
          <p:cNvSpPr>
            <a:spLocks noGrp="1"/>
          </p:cNvSpPr>
          <p:nvPr>
            <p:ph type="dt" sz="half" idx="10"/>
          </p:nvPr>
        </p:nvSpPr>
        <p:spPr/>
        <p:txBody>
          <a:bodyPr/>
          <a:lstStyle/>
          <a:p>
            <a:fld id="{89BC9412-2452-4BED-A324-9D8C115361AD}" type="datetime1">
              <a:rPr lang="en-US" smtClean="0"/>
              <a:t>7/30/2025</a:t>
            </a:fld>
            <a:endParaRPr lang="en-US"/>
          </a:p>
        </p:txBody>
      </p:sp>
      <p:sp>
        <p:nvSpPr>
          <p:cNvPr id="4" name="Footer Placeholder 3">
            <a:extLst>
              <a:ext uri="{FF2B5EF4-FFF2-40B4-BE49-F238E27FC236}">
                <a16:creationId xmlns:a16="http://schemas.microsoft.com/office/drawing/2014/main" xmlns=""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36314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D2C1F24-E0A1-45A7-8EF5-92CD9799341C}"/>
              </a:ext>
            </a:extLst>
          </p:cNvPr>
          <p:cNvSpPr>
            <a:spLocks noGrp="1"/>
          </p:cNvSpPr>
          <p:nvPr>
            <p:ph type="dt" sz="half" idx="10"/>
          </p:nvPr>
        </p:nvSpPr>
        <p:spPr/>
        <p:txBody>
          <a:bodyPr/>
          <a:lstStyle/>
          <a:p>
            <a:fld id="{F5318F62-D251-40E8-A23C-F4CFE9FEAB41}" type="datetime1">
              <a:rPr lang="en-US" smtClean="0"/>
              <a:t>7/30/2025</a:t>
            </a:fld>
            <a:endParaRPr lang="en-US"/>
          </a:p>
        </p:txBody>
      </p:sp>
      <p:sp>
        <p:nvSpPr>
          <p:cNvPr id="3" name="Footer Placeholder 2">
            <a:extLst>
              <a:ext uri="{FF2B5EF4-FFF2-40B4-BE49-F238E27FC236}">
                <a16:creationId xmlns:a16="http://schemas.microsoft.com/office/drawing/2014/main" xmlns=""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959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B58D2EA-2191-4216-B64D-067BDFE12375}"/>
              </a:ext>
            </a:extLst>
          </p:cNvPr>
          <p:cNvSpPr>
            <a:spLocks noGrp="1"/>
          </p:cNvSpPr>
          <p:nvPr>
            <p:ph type="dt" sz="half" idx="10"/>
          </p:nvPr>
        </p:nvSpPr>
        <p:spPr/>
        <p:txBody>
          <a:bodyPr/>
          <a:lstStyle/>
          <a:p>
            <a:fld id="{44F76144-149E-4874-93A5-554A0357CF82}" type="datetime1">
              <a:rPr lang="en-US" smtClean="0"/>
              <a:t>7/30/2025</a:t>
            </a:fld>
            <a:endParaRPr lang="en-US"/>
          </a:p>
        </p:txBody>
      </p:sp>
      <p:sp>
        <p:nvSpPr>
          <p:cNvPr id="6" name="Footer Placeholder 5">
            <a:extLst>
              <a:ext uri="{FF2B5EF4-FFF2-40B4-BE49-F238E27FC236}">
                <a16:creationId xmlns:a16="http://schemas.microsoft.com/office/drawing/2014/main" xmlns=""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8861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xmlns=""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xmlns=""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0C38EAB-AD63-415C-B263-BA1D8FBE3CB0}"/>
              </a:ext>
            </a:extLst>
          </p:cNvPr>
          <p:cNvSpPr>
            <a:spLocks noGrp="1"/>
          </p:cNvSpPr>
          <p:nvPr>
            <p:ph type="dt" sz="half" idx="10"/>
          </p:nvPr>
        </p:nvSpPr>
        <p:spPr/>
        <p:txBody>
          <a:bodyPr/>
          <a:lstStyle/>
          <a:p>
            <a:fld id="{50BA65D8-0540-4835-AE5C-25D29DBA01BE}" type="datetime1">
              <a:rPr lang="en-US" smtClean="0"/>
              <a:t>7/30/2025</a:t>
            </a:fld>
            <a:endParaRPr lang="en-US"/>
          </a:p>
        </p:txBody>
      </p:sp>
      <p:sp>
        <p:nvSpPr>
          <p:cNvPr id="6" name="Footer Placeholder 5">
            <a:extLst>
              <a:ext uri="{FF2B5EF4-FFF2-40B4-BE49-F238E27FC236}">
                <a16:creationId xmlns:a16="http://schemas.microsoft.com/office/drawing/2014/main" xmlns=""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2740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xmlns=""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7/30/2025</a:t>
            </a:fld>
            <a:endParaRPr lang="en-US"/>
          </a:p>
        </p:txBody>
      </p:sp>
      <p:sp>
        <p:nvSpPr>
          <p:cNvPr id="5" name="Footer Placeholder 4">
            <a:extLst>
              <a:ext uri="{FF2B5EF4-FFF2-40B4-BE49-F238E27FC236}">
                <a16:creationId xmlns:a16="http://schemas.microsoft.com/office/drawing/2014/main" xmlns=""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xmlns=""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xmlns=""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xmlns=""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03630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hyperlink" Target="https://niimh.nic.in/ebooks/ecaraka/?mod=read#foot_1"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stel colors in gradient surface design">
            <a:extLst>
              <a:ext uri="{FF2B5EF4-FFF2-40B4-BE49-F238E27FC236}">
                <a16:creationId xmlns:a16="http://schemas.microsoft.com/office/drawing/2014/main" xmlns="" id="{4B6F6450-211F-88A0-E0F3-DCF9C7FFC9FE}"/>
              </a:ext>
            </a:extLst>
          </p:cNvPr>
          <p:cNvPicPr>
            <a:picLocks noChangeAspect="1"/>
          </p:cNvPicPr>
          <p:nvPr/>
        </p:nvPicPr>
        <p:blipFill>
          <a:blip r:embed="rId2"/>
          <a:srcRect t="14271" b="1460"/>
          <a:stretch/>
        </p:blipFill>
        <p:spPr>
          <a:xfrm>
            <a:off x="20" y="14068"/>
            <a:ext cx="12191980" cy="6857990"/>
          </a:xfrm>
          <a:prstGeom prst="rect">
            <a:avLst/>
          </a:prstGeom>
        </p:spPr>
      </p:pic>
      <p:sp>
        <p:nvSpPr>
          <p:cNvPr id="6" name="TextBox 5">
            <a:extLst>
              <a:ext uri="{FF2B5EF4-FFF2-40B4-BE49-F238E27FC236}">
                <a16:creationId xmlns:a16="http://schemas.microsoft.com/office/drawing/2014/main" xmlns="" id="{D96FD990-A682-4EE0-9C0F-6396A3637F91}"/>
              </a:ext>
            </a:extLst>
          </p:cNvPr>
          <p:cNvSpPr txBox="1"/>
          <p:nvPr/>
        </p:nvSpPr>
        <p:spPr>
          <a:xfrm>
            <a:off x="2349306" y="912706"/>
            <a:ext cx="7911688" cy="2954655"/>
          </a:xfrm>
          <a:prstGeom prst="rect">
            <a:avLst/>
          </a:prstGeom>
          <a:noFill/>
        </p:spPr>
        <p:txBody>
          <a:bodyPr wrap="square" rtlCol="0">
            <a:spAutoFit/>
          </a:bodyPr>
          <a:lstStyle/>
          <a:p>
            <a:pPr algn="ctr"/>
            <a:r>
              <a:rPr lang="hi-IN" sz="5400" b="1" dirty="0">
                <a:latin typeface="Mangal" panose="02040503050203030202" pitchFamily="18" charset="0"/>
                <a:cs typeface="Mangal" panose="02040503050203030202" pitchFamily="18" charset="0"/>
              </a:rPr>
              <a:t>निदान </a:t>
            </a:r>
            <a:r>
              <a:rPr lang="hi-IN" sz="5400" b="1" dirty="0" smtClean="0">
                <a:latin typeface="Mangal" panose="02040503050203030202" pitchFamily="18" charset="0"/>
                <a:cs typeface="Mangal" panose="02040503050203030202" pitchFamily="18" charset="0"/>
              </a:rPr>
              <a:t>पञ्चक</a:t>
            </a:r>
            <a:endParaRPr lang="en-GB" sz="5400" b="1" dirty="0" smtClean="0">
              <a:latin typeface="Mangal" panose="02040503050203030202" pitchFamily="18" charset="0"/>
              <a:cs typeface="Mangal" panose="02040503050203030202" pitchFamily="18" charset="0"/>
            </a:endParaRPr>
          </a:p>
          <a:p>
            <a:pPr algn="ctr"/>
            <a:endParaRPr lang="en-GB" sz="3600" b="1" dirty="0" smtClean="0">
              <a:solidFill>
                <a:schemeClr val="accent5">
                  <a:lumMod val="50000"/>
                </a:schemeClr>
              </a:solidFill>
              <a:latin typeface="Mangal" panose="02040503050203030202" pitchFamily="18" charset="0"/>
              <a:cs typeface="Mangal" panose="02040503050203030202" pitchFamily="18" charset="0"/>
            </a:endParaRPr>
          </a:p>
          <a:p>
            <a:pPr algn="ctr"/>
            <a:endParaRPr lang="en-GB" b="1" dirty="0">
              <a:solidFill>
                <a:schemeClr val="accent5">
                  <a:lumMod val="50000"/>
                </a:schemeClr>
              </a:solidFill>
              <a:latin typeface="Mangal" panose="02040503050203030202" pitchFamily="18" charset="0"/>
              <a:cs typeface="Mangal" panose="02040503050203030202" pitchFamily="18" charset="0"/>
            </a:endParaRPr>
          </a:p>
          <a:p>
            <a:pPr algn="ctr"/>
            <a:r>
              <a:rPr lang="en-GB" sz="3600" b="1" dirty="0" smtClean="0">
                <a:solidFill>
                  <a:schemeClr val="accent5">
                    <a:lumMod val="50000"/>
                  </a:schemeClr>
                </a:solidFill>
                <a:latin typeface="Mangal" panose="02040503050203030202" pitchFamily="18" charset="0"/>
                <a:cs typeface="Mangal" panose="02040503050203030202" pitchFamily="18" charset="0"/>
              </a:rPr>
              <a:t>			</a:t>
            </a:r>
            <a:r>
              <a:rPr lang="en-GB" sz="3600" b="1" dirty="0" err="1" smtClean="0">
                <a:solidFill>
                  <a:srgbClr val="C00000"/>
                </a:solidFill>
                <a:latin typeface="Mangal" panose="02040503050203030202" pitchFamily="18" charset="0"/>
                <a:cs typeface="Mangal" panose="02040503050203030202" pitchFamily="18" charset="0"/>
              </a:rPr>
              <a:t>प्रो</a:t>
            </a:r>
            <a:r>
              <a:rPr lang="en-GB" sz="3600" b="1" dirty="0" smtClean="0">
                <a:solidFill>
                  <a:srgbClr val="C00000"/>
                </a:solidFill>
                <a:latin typeface="Mangal" panose="02040503050203030202" pitchFamily="18" charset="0"/>
                <a:cs typeface="Mangal" panose="02040503050203030202" pitchFamily="18" charset="0"/>
              </a:rPr>
              <a:t>. </a:t>
            </a:r>
            <a:r>
              <a:rPr lang="en-GB" sz="3600" b="1" dirty="0" err="1" smtClean="0">
                <a:solidFill>
                  <a:srgbClr val="C00000"/>
                </a:solidFill>
                <a:latin typeface="Mangal" panose="02040503050203030202" pitchFamily="18" charset="0"/>
                <a:cs typeface="Mangal" panose="02040503050203030202" pitchFamily="18" charset="0"/>
              </a:rPr>
              <a:t>बनवारी</a:t>
            </a:r>
            <a:r>
              <a:rPr lang="en-GB" sz="3600" b="1" dirty="0" smtClean="0">
                <a:solidFill>
                  <a:srgbClr val="C00000"/>
                </a:solidFill>
                <a:latin typeface="Mangal" panose="02040503050203030202" pitchFamily="18" charset="0"/>
                <a:cs typeface="Mangal" panose="02040503050203030202" pitchFamily="18" charset="0"/>
              </a:rPr>
              <a:t> </a:t>
            </a:r>
            <a:r>
              <a:rPr lang="en-GB" sz="3600" b="1" dirty="0" err="1" smtClean="0">
                <a:solidFill>
                  <a:srgbClr val="C00000"/>
                </a:solidFill>
                <a:latin typeface="Mangal" panose="02040503050203030202" pitchFamily="18" charset="0"/>
                <a:cs typeface="Mangal" panose="02040503050203030202" pitchFamily="18" charset="0"/>
              </a:rPr>
              <a:t>लाल</a:t>
            </a:r>
            <a:r>
              <a:rPr lang="en-GB" sz="3600" b="1" dirty="0" smtClean="0">
                <a:solidFill>
                  <a:srgbClr val="C00000"/>
                </a:solidFill>
                <a:latin typeface="Mangal" panose="02040503050203030202" pitchFamily="18" charset="0"/>
                <a:cs typeface="Mangal" panose="02040503050203030202" pitchFamily="18" charset="0"/>
              </a:rPr>
              <a:t> </a:t>
            </a:r>
            <a:r>
              <a:rPr lang="en-GB" sz="3600" b="1" dirty="0" err="1" smtClean="0">
                <a:solidFill>
                  <a:srgbClr val="C00000"/>
                </a:solidFill>
                <a:latin typeface="Mangal" panose="02040503050203030202" pitchFamily="18" charset="0"/>
                <a:cs typeface="Mangal" panose="02040503050203030202" pitchFamily="18" charset="0"/>
              </a:rPr>
              <a:t>गौड</a:t>
            </a:r>
            <a:r>
              <a:rPr lang="hi-IN" sz="3600" b="1" dirty="0" smtClean="0">
                <a:solidFill>
                  <a:srgbClr val="C00000"/>
                </a:solidFill>
                <a:latin typeface="Mangal" panose="02040503050203030202" pitchFamily="18" charset="0"/>
                <a:cs typeface="Mangal" panose="02040503050203030202" pitchFamily="18" charset="0"/>
              </a:rPr>
              <a:t>़</a:t>
            </a:r>
            <a:endParaRPr lang="en-GB" sz="3600" b="1" dirty="0" smtClean="0">
              <a:solidFill>
                <a:srgbClr val="C00000"/>
              </a:solidFill>
              <a:latin typeface="Mangal" panose="02040503050203030202" pitchFamily="18" charset="0"/>
              <a:cs typeface="Mangal" panose="02040503050203030202" pitchFamily="18" charset="0"/>
            </a:endParaRPr>
          </a:p>
          <a:p>
            <a:pPr algn="ctr"/>
            <a:r>
              <a:rPr lang="en-GB" sz="2000" b="1" dirty="0" smtClean="0">
                <a:solidFill>
                  <a:srgbClr val="C00000"/>
                </a:solidFill>
                <a:latin typeface="Mangal" panose="02040503050203030202" pitchFamily="18" charset="0"/>
                <a:cs typeface="Mangal" panose="02040503050203030202" pitchFamily="18" charset="0"/>
              </a:rPr>
              <a:t>			</a:t>
            </a:r>
            <a:r>
              <a:rPr lang="en-GB" sz="2000" b="1" dirty="0" err="1" smtClean="0">
                <a:solidFill>
                  <a:srgbClr val="C00000"/>
                </a:solidFill>
                <a:latin typeface="Mangal" panose="02040503050203030202" pitchFamily="18" charset="0"/>
                <a:cs typeface="Mangal" panose="02040503050203030202" pitchFamily="18" charset="0"/>
              </a:rPr>
              <a:t>पूर्व</a:t>
            </a:r>
            <a:r>
              <a:rPr lang="en-GB" sz="2000" b="1" dirty="0" smtClean="0">
                <a:solidFill>
                  <a:srgbClr val="C00000"/>
                </a:solidFill>
                <a:latin typeface="Mangal" panose="02040503050203030202" pitchFamily="18" charset="0"/>
                <a:cs typeface="Mangal" panose="02040503050203030202" pitchFamily="18" charset="0"/>
              </a:rPr>
              <a:t> </a:t>
            </a:r>
            <a:r>
              <a:rPr lang="en-GB" sz="2000" b="1" dirty="0" err="1" smtClean="0">
                <a:solidFill>
                  <a:srgbClr val="C00000"/>
                </a:solidFill>
                <a:latin typeface="Mangal" panose="02040503050203030202" pitchFamily="18" charset="0"/>
                <a:cs typeface="Mangal" panose="02040503050203030202" pitchFamily="18" charset="0"/>
              </a:rPr>
              <a:t>कुलपती</a:t>
            </a:r>
            <a:r>
              <a:rPr lang="en-GB" sz="2000" b="1" dirty="0" smtClean="0">
                <a:solidFill>
                  <a:srgbClr val="C00000"/>
                </a:solidFill>
                <a:latin typeface="Mangal" panose="02040503050203030202" pitchFamily="18" charset="0"/>
                <a:cs typeface="Mangal" panose="02040503050203030202" pitchFamily="18" charset="0"/>
              </a:rPr>
              <a:t> </a:t>
            </a:r>
            <a:r>
              <a:rPr lang="en-GB" sz="2000" b="1" dirty="0" err="1" smtClean="0">
                <a:solidFill>
                  <a:srgbClr val="C00000"/>
                </a:solidFill>
                <a:latin typeface="Mangal" panose="02040503050203030202" pitchFamily="18" charset="0"/>
                <a:cs typeface="Mangal" panose="02040503050203030202" pitchFamily="18" charset="0"/>
              </a:rPr>
              <a:t>डॉ.स.रा.रा.आ.वि</a:t>
            </a:r>
            <a:r>
              <a:rPr lang="en-GB" sz="2000" b="1" dirty="0" smtClean="0">
                <a:solidFill>
                  <a:srgbClr val="C00000"/>
                </a:solidFill>
                <a:latin typeface="Mangal" panose="02040503050203030202" pitchFamily="18" charset="0"/>
                <a:cs typeface="Mangal" panose="02040503050203030202" pitchFamily="18" charset="0"/>
              </a:rPr>
              <a:t>. </a:t>
            </a:r>
            <a:r>
              <a:rPr lang="en-GB" sz="2000" b="1" dirty="0" err="1" smtClean="0">
                <a:solidFill>
                  <a:srgbClr val="C00000"/>
                </a:solidFill>
                <a:latin typeface="Mangal" panose="02040503050203030202" pitchFamily="18" charset="0"/>
                <a:cs typeface="Mangal" panose="02040503050203030202" pitchFamily="18" charset="0"/>
              </a:rPr>
              <a:t>जोधपुर</a:t>
            </a:r>
            <a:endParaRPr lang="en-GB" sz="2000" b="1" dirty="0" smtClean="0">
              <a:solidFill>
                <a:srgbClr val="C00000"/>
              </a:solidFill>
              <a:latin typeface="Mangal" panose="02040503050203030202" pitchFamily="18" charset="0"/>
              <a:cs typeface="Mangal" panose="02040503050203030202" pitchFamily="18" charset="0"/>
            </a:endParaRPr>
          </a:p>
          <a:p>
            <a:pPr algn="ctr"/>
            <a:r>
              <a:rPr lang="en-GB" sz="2000" b="1" dirty="0" smtClean="0">
                <a:solidFill>
                  <a:srgbClr val="C00000"/>
                </a:solidFill>
                <a:latin typeface="Mangal" panose="02040503050203030202" pitchFamily="18" charset="0"/>
                <a:cs typeface="Mangal" panose="02040503050203030202" pitchFamily="18" charset="0"/>
              </a:rPr>
              <a:t>			</a:t>
            </a:r>
            <a:r>
              <a:rPr lang="en-GB" sz="2000" b="1" dirty="0" err="1" smtClean="0">
                <a:solidFill>
                  <a:srgbClr val="C00000"/>
                </a:solidFill>
                <a:latin typeface="Mangal" panose="02040503050203030202" pitchFamily="18" charset="0"/>
                <a:cs typeface="Mangal" panose="02040503050203030202" pitchFamily="18" charset="0"/>
              </a:rPr>
              <a:t>पूर्व</a:t>
            </a:r>
            <a:r>
              <a:rPr lang="en-GB" sz="2000" b="1" dirty="0" smtClean="0">
                <a:solidFill>
                  <a:srgbClr val="C00000"/>
                </a:solidFill>
                <a:latin typeface="Mangal" panose="02040503050203030202" pitchFamily="18" charset="0"/>
                <a:cs typeface="Mangal" panose="02040503050203030202" pitchFamily="18" charset="0"/>
              </a:rPr>
              <a:t> </a:t>
            </a:r>
            <a:r>
              <a:rPr lang="en-GB" sz="2000" b="1" dirty="0" err="1" smtClean="0">
                <a:solidFill>
                  <a:srgbClr val="C00000"/>
                </a:solidFill>
                <a:latin typeface="Mangal" panose="02040503050203030202" pitchFamily="18" charset="0"/>
                <a:cs typeface="Mangal" panose="02040503050203030202" pitchFamily="18" charset="0"/>
              </a:rPr>
              <a:t>निदेशक</a:t>
            </a:r>
            <a:r>
              <a:rPr lang="en-GB" sz="2000" b="1" dirty="0" smtClean="0">
                <a:solidFill>
                  <a:srgbClr val="C00000"/>
                </a:solidFill>
                <a:latin typeface="Mangal" panose="02040503050203030202" pitchFamily="18" charset="0"/>
                <a:cs typeface="Mangal" panose="02040503050203030202" pitchFamily="18" charset="0"/>
              </a:rPr>
              <a:t> </a:t>
            </a:r>
            <a:r>
              <a:rPr lang="en-GB" sz="2000" b="1" dirty="0" err="1" smtClean="0">
                <a:solidFill>
                  <a:srgbClr val="C00000"/>
                </a:solidFill>
                <a:latin typeface="Mangal" panose="02040503050203030202" pitchFamily="18" charset="0"/>
                <a:cs typeface="Mangal" panose="02040503050203030202" pitchFamily="18" charset="0"/>
              </a:rPr>
              <a:t>रा</a:t>
            </a:r>
            <a:r>
              <a:rPr lang="en-GB" sz="2000" b="1" dirty="0" smtClean="0">
                <a:solidFill>
                  <a:srgbClr val="C00000"/>
                </a:solidFill>
                <a:latin typeface="Mangal" panose="02040503050203030202" pitchFamily="18" charset="0"/>
                <a:cs typeface="Mangal" panose="02040503050203030202" pitchFamily="18" charset="0"/>
              </a:rPr>
              <a:t>. आ. </a:t>
            </a:r>
            <a:r>
              <a:rPr lang="en-GB" sz="2000" b="1" dirty="0" err="1" smtClean="0">
                <a:solidFill>
                  <a:srgbClr val="C00000"/>
                </a:solidFill>
                <a:latin typeface="Mangal" panose="02040503050203030202" pitchFamily="18" charset="0"/>
                <a:cs typeface="Mangal" panose="02040503050203030202" pitchFamily="18" charset="0"/>
              </a:rPr>
              <a:t>सं</a:t>
            </a:r>
            <a:r>
              <a:rPr lang="en-GB" sz="2000" b="1" dirty="0" smtClean="0">
                <a:solidFill>
                  <a:srgbClr val="C00000"/>
                </a:solidFill>
                <a:latin typeface="Mangal" panose="02040503050203030202" pitchFamily="18" charset="0"/>
                <a:cs typeface="Mangal" panose="02040503050203030202" pitchFamily="18" charset="0"/>
              </a:rPr>
              <a:t>. </a:t>
            </a:r>
            <a:r>
              <a:rPr lang="en-GB" sz="2000" b="1" dirty="0" err="1" smtClean="0">
                <a:solidFill>
                  <a:srgbClr val="C00000"/>
                </a:solidFill>
                <a:latin typeface="Mangal" panose="02040503050203030202" pitchFamily="18" charset="0"/>
                <a:cs typeface="Mangal" panose="02040503050203030202" pitchFamily="18" charset="0"/>
              </a:rPr>
              <a:t>जयपुर</a:t>
            </a:r>
            <a:endParaRPr lang="en-IN" sz="2000" b="1" dirty="0">
              <a:solidFill>
                <a:srgbClr val="C00000"/>
              </a:solidFill>
              <a:latin typeface="Mangal" panose="02040503050203030202" pitchFamily="18" charset="0"/>
              <a:cs typeface="Mangal" panose="02040503050203030202" pitchFamily="18" charset="0"/>
            </a:endParaRPr>
          </a:p>
        </p:txBody>
      </p:sp>
      <p:sp>
        <p:nvSpPr>
          <p:cNvPr id="5" name="TextBox 4">
            <a:extLst>
              <a:ext uri="{FF2B5EF4-FFF2-40B4-BE49-F238E27FC236}">
                <a16:creationId xmlns:a16="http://schemas.microsoft.com/office/drawing/2014/main" xmlns="" id="{A5E64C1D-DC30-4C95-911F-175071D03954}"/>
              </a:ext>
            </a:extLst>
          </p:cNvPr>
          <p:cNvSpPr txBox="1"/>
          <p:nvPr/>
        </p:nvSpPr>
        <p:spPr>
          <a:xfrm>
            <a:off x="2486461" y="4553455"/>
            <a:ext cx="7637378" cy="707886"/>
          </a:xfrm>
          <a:prstGeom prst="rect">
            <a:avLst/>
          </a:prstGeom>
          <a:noFill/>
        </p:spPr>
        <p:txBody>
          <a:bodyPr wrap="square">
            <a:spAutoFit/>
          </a:bodyPr>
          <a:lstStyle/>
          <a:p>
            <a:r>
              <a:rPr lang="hi-IN" sz="2000" b="1" i="0" dirty="0">
                <a:effectLst/>
                <a:latin typeface="Mangal" panose="02040503050203030202" pitchFamily="18" charset="0"/>
                <a:cs typeface="Mangal" panose="02040503050203030202" pitchFamily="18" charset="0"/>
              </a:rPr>
              <a:t>व्याधिज्ञानोपायनिदानपञ्चकाभिधानं युक्तम्||६||</a:t>
            </a:r>
            <a:r>
              <a:rPr lang="en-US" sz="2000" b="1" i="0" dirty="0">
                <a:effectLst/>
                <a:latin typeface="Mangal" panose="02040503050203030202" pitchFamily="18" charset="0"/>
                <a:cs typeface="Mangal" panose="02040503050203030202" pitchFamily="18" charset="0"/>
              </a:rPr>
              <a:t> </a:t>
            </a:r>
            <a:r>
              <a:rPr lang="en-US" sz="2000" b="1" i="0" dirty="0" smtClean="0">
                <a:effectLst/>
                <a:latin typeface="Mangal" panose="02040503050203030202" pitchFamily="18" charset="0"/>
                <a:cs typeface="Mangal" panose="02040503050203030202" pitchFamily="18" charset="0"/>
              </a:rPr>
              <a:t>(</a:t>
            </a:r>
            <a:r>
              <a:rPr lang="en-IN" sz="2000" b="1" dirty="0" err="1">
                <a:latin typeface="Mangal" panose="02040503050203030202" pitchFamily="18" charset="0"/>
                <a:cs typeface="Mangal" panose="02040503050203030202" pitchFamily="18" charset="0"/>
              </a:rPr>
              <a:t>चक्रपाणि</a:t>
            </a:r>
            <a:r>
              <a:rPr lang="en-IN" sz="2000" b="1" dirty="0">
                <a:latin typeface="Mangal" panose="02040503050203030202" pitchFamily="18" charset="0"/>
                <a:cs typeface="Mangal" panose="02040503050203030202" pitchFamily="18" charset="0"/>
              </a:rPr>
              <a:t>-च. </a:t>
            </a:r>
            <a:r>
              <a:rPr lang="en-IN" sz="2000" b="1" dirty="0" err="1">
                <a:latin typeface="Mangal" panose="02040503050203030202" pitchFamily="18" charset="0"/>
                <a:cs typeface="Mangal" panose="02040503050203030202" pitchFamily="18" charset="0"/>
              </a:rPr>
              <a:t>नि</a:t>
            </a:r>
            <a:r>
              <a:rPr lang="en-IN" sz="2000" b="1" dirty="0">
                <a:latin typeface="Mangal" panose="02040503050203030202" pitchFamily="18" charset="0"/>
                <a:cs typeface="Mangal" panose="02040503050203030202" pitchFamily="18" charset="0"/>
              </a:rPr>
              <a:t>. </a:t>
            </a:r>
            <a:r>
              <a:rPr lang="en-US" sz="2000" b="1" i="0" dirty="0" smtClean="0">
                <a:effectLst/>
                <a:latin typeface="Mangal" panose="02040503050203030202" pitchFamily="18" charset="0"/>
                <a:cs typeface="Mangal" panose="02040503050203030202" pitchFamily="18" charset="0"/>
              </a:rPr>
              <a:t>1/6</a:t>
            </a:r>
            <a:r>
              <a:rPr lang="en-US" sz="2000" b="1" i="0" dirty="0">
                <a:effectLst/>
                <a:latin typeface="Mangal" panose="02040503050203030202" pitchFamily="18" charset="0"/>
                <a:cs typeface="Mangal" panose="02040503050203030202" pitchFamily="18" charset="0"/>
              </a:rPr>
              <a:t>)</a:t>
            </a:r>
            <a:r>
              <a:rPr lang="hi-IN" sz="2000" b="1" dirty="0">
                <a:latin typeface="Mangal" panose="02040503050203030202" pitchFamily="18" charset="0"/>
                <a:cs typeface="Mangal" panose="02040503050203030202" pitchFamily="18" charset="0"/>
              </a:rPr>
              <a:t/>
            </a:r>
            <a:br>
              <a:rPr lang="hi-IN" sz="2000" b="1" dirty="0">
                <a:latin typeface="Mangal" panose="02040503050203030202" pitchFamily="18" charset="0"/>
                <a:cs typeface="Mangal" panose="02040503050203030202" pitchFamily="18" charset="0"/>
              </a:rPr>
            </a:br>
            <a:endParaRPr lang="en-IN" sz="2000" b="1"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656980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0BB4272-C841-4603-8A96-BCF6279376A9}"/>
              </a:ext>
            </a:extLst>
          </p:cNvPr>
          <p:cNvSpPr txBox="1"/>
          <p:nvPr/>
        </p:nvSpPr>
        <p:spPr>
          <a:xfrm>
            <a:off x="734096" y="779413"/>
            <a:ext cx="10570398" cy="6078587"/>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1. </a:t>
            </a:r>
            <a:r>
              <a:rPr lang="en-IN" sz="2400" b="1" dirty="0" err="1" smtClean="0">
                <a:latin typeface="Mangal" panose="02040503050203030202" pitchFamily="18" charset="0"/>
                <a:cs typeface="Mangal" panose="02040503050203030202" pitchFamily="18" charset="0"/>
              </a:rPr>
              <a:t>निमित्त</a:t>
            </a:r>
            <a:r>
              <a:rPr lang="en-IN" sz="2400" dirty="0" smtClean="0">
                <a:latin typeface="Times New Roman" panose="02020603050405020304" pitchFamily="18" charset="0"/>
                <a:cs typeface="Times New Roman" panose="02020603050405020304" pitchFamily="18" charset="0"/>
              </a:rPr>
              <a:t> –As </a:t>
            </a:r>
            <a:r>
              <a:rPr lang="en-IN" sz="2400" dirty="0">
                <a:latin typeface="Times New Roman" panose="02020603050405020304" pitchFamily="18" charset="0"/>
                <a:cs typeface="Times New Roman" panose="02020603050405020304" pitchFamily="18" charset="0"/>
              </a:rPr>
              <a:t>it precipitates the disease.</a:t>
            </a:r>
          </a:p>
          <a:p>
            <a:pPr algn="just"/>
            <a:r>
              <a:rPr lang="en-IN" sz="2400" dirty="0" err="1">
                <a:latin typeface="Times New Roman" panose="02020603050405020304" pitchFamily="18" charset="0"/>
                <a:cs typeface="Times New Roman" panose="02020603050405020304" pitchFamily="18" charset="0"/>
              </a:rPr>
              <a:t>निमित्तस्य</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शकुनादौ</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विजयरक्षित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मधुकोष</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मा.नि</a:t>
            </a:r>
            <a:r>
              <a:rPr lang="en-IN" sz="2400" dirty="0">
                <a:latin typeface="Times New Roman" panose="02020603050405020304" pitchFamily="18" charset="0"/>
                <a:cs typeface="Times New Roman" panose="02020603050405020304" pitchFamily="18" charset="0"/>
              </a:rPr>
              <a:t>. 1/5</a:t>
            </a:r>
          </a:p>
          <a:p>
            <a:pPr algn="just"/>
            <a:endParaRPr lang="en-IN" sz="12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2. </a:t>
            </a:r>
            <a:r>
              <a:rPr lang="en-IN" sz="2400" b="1" dirty="0" err="1" smtClean="0">
                <a:latin typeface="Mangal" panose="02040503050203030202" pitchFamily="18" charset="0"/>
                <a:cs typeface="Mangal" panose="02040503050203030202" pitchFamily="18" charset="0"/>
              </a:rPr>
              <a:t>हेतु</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 As it leads to the disease.</a:t>
            </a:r>
          </a:p>
          <a:p>
            <a:pPr algn="just"/>
            <a:r>
              <a:rPr lang="en-IN" sz="2400" dirty="0" err="1">
                <a:latin typeface="Times New Roman" panose="02020603050405020304" pitchFamily="18" charset="0"/>
                <a:cs typeface="Times New Roman" panose="02020603050405020304" pitchFamily="18" charset="0"/>
              </a:rPr>
              <a:t>हेतुः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नाम</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उपलब्धि</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कारणं</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च.वि</a:t>
            </a:r>
            <a:r>
              <a:rPr lang="en-IN" sz="2400" dirty="0">
                <a:latin typeface="Times New Roman" panose="02020603050405020304" pitchFamily="18" charset="0"/>
                <a:cs typeface="Times New Roman" panose="02020603050405020304" pitchFamily="18" charset="0"/>
              </a:rPr>
              <a:t>. 8 / 33 </a:t>
            </a:r>
          </a:p>
          <a:p>
            <a:pPr algn="just"/>
            <a:r>
              <a:rPr lang="en-IN" sz="2400" dirty="0" err="1">
                <a:latin typeface="Times New Roman" panose="02020603050405020304" pitchFamily="18" charset="0"/>
                <a:cs typeface="Times New Roman" panose="02020603050405020304" pitchFamily="18" charset="0"/>
              </a:rPr>
              <a:t>कृतकत्वात्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चक्रपाणि</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च.नि</a:t>
            </a:r>
            <a:r>
              <a:rPr lang="en-IN" sz="2400" dirty="0">
                <a:latin typeface="Times New Roman" panose="02020603050405020304" pitchFamily="18" charset="0"/>
                <a:cs typeface="Times New Roman" panose="02020603050405020304" pitchFamily="18" charset="0"/>
              </a:rPr>
              <a:t>. 1 / 3.</a:t>
            </a:r>
          </a:p>
          <a:p>
            <a:pPr algn="just"/>
            <a:r>
              <a:rPr lang="en-IN" sz="2400" dirty="0" err="1">
                <a:latin typeface="Times New Roman" panose="02020603050405020304" pitchFamily="18" charset="0"/>
                <a:cs typeface="Times New Roman" panose="02020603050405020304" pitchFamily="18" charset="0"/>
              </a:rPr>
              <a:t>हेतोः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प्रयोजके</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कर्तरी</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विजयरक्षित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मधुकोष</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मा.नि</a:t>
            </a:r>
            <a:r>
              <a:rPr lang="en-IN" sz="2400" dirty="0">
                <a:latin typeface="Times New Roman" panose="02020603050405020304" pitchFamily="18" charset="0"/>
                <a:cs typeface="Times New Roman" panose="02020603050405020304" pitchFamily="18" charset="0"/>
              </a:rPr>
              <a:t>. 1/5</a:t>
            </a:r>
          </a:p>
          <a:p>
            <a:pPr algn="just"/>
            <a:endParaRPr lang="en-IN" sz="12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3. </a:t>
            </a:r>
            <a:r>
              <a:rPr lang="en-IN" sz="2400" b="1" dirty="0" err="1" smtClean="0">
                <a:latin typeface="Mangal" panose="02040503050203030202" pitchFamily="18" charset="0"/>
                <a:cs typeface="Mangal" panose="02040503050203030202" pitchFamily="18" charset="0"/>
              </a:rPr>
              <a:t>कारक</a:t>
            </a:r>
            <a:r>
              <a:rPr lang="en-IN" sz="2400" dirty="0" smtClean="0">
                <a:latin typeface="Times New Roman" panose="02020603050405020304" pitchFamily="18" charset="0"/>
                <a:cs typeface="Times New Roman" panose="02020603050405020304" pitchFamily="18" charset="0"/>
              </a:rPr>
              <a:t> - </a:t>
            </a:r>
            <a:r>
              <a:rPr lang="en-IN" sz="2400" dirty="0">
                <a:latin typeface="Times New Roman" panose="02020603050405020304" pitchFamily="18" charset="0"/>
                <a:cs typeface="Times New Roman" panose="02020603050405020304" pitchFamily="18" charset="0"/>
              </a:rPr>
              <a:t>As it is responsible for the development of disease.</a:t>
            </a:r>
          </a:p>
          <a:p>
            <a:pPr algn="just"/>
            <a:r>
              <a:rPr lang="en-IN" sz="2400" dirty="0" err="1">
                <a:latin typeface="Times New Roman" panose="02020603050405020304" pitchFamily="18" charset="0"/>
                <a:cs typeface="Times New Roman" panose="02020603050405020304" pitchFamily="18" charset="0"/>
              </a:rPr>
              <a:t>कारकत्वात्</a:t>
            </a:r>
            <a:r>
              <a:rPr lang="en-IN" sz="2400" dirty="0">
                <a:latin typeface="Times New Roman" panose="02020603050405020304" pitchFamily="18" charset="0"/>
                <a:cs typeface="Times New Roman" panose="02020603050405020304" pitchFamily="18" charset="0"/>
              </a:rPr>
              <a:t> ।</a:t>
            </a:r>
          </a:p>
          <a:p>
            <a:pPr algn="just"/>
            <a:endParaRPr lang="en-IN" sz="11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4. </a:t>
            </a:r>
            <a:r>
              <a:rPr lang="en-IN" sz="2400" b="1" dirty="0" err="1">
                <a:latin typeface="Mangal" panose="02040503050203030202" pitchFamily="18" charset="0"/>
                <a:cs typeface="Mangal" panose="02040503050203030202" pitchFamily="18" charset="0"/>
              </a:rPr>
              <a:t>कर्ता</a:t>
            </a:r>
            <a:r>
              <a:rPr lang="en-IN" sz="2400" dirty="0">
                <a:latin typeface="Times New Roman" panose="02020603050405020304" pitchFamily="18" charset="0"/>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As it initiates the disease process.</a:t>
            </a:r>
          </a:p>
          <a:p>
            <a:pPr algn="just"/>
            <a:r>
              <a:rPr lang="en-IN" sz="2400" dirty="0" err="1">
                <a:latin typeface="Times New Roman" panose="02020603050405020304" pitchFamily="18" charset="0"/>
                <a:cs typeface="Times New Roman" panose="02020603050405020304" pitchFamily="18" charset="0"/>
              </a:rPr>
              <a:t>कर्ता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मन्ता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चक्रपाणि-च.नि</a:t>
            </a:r>
            <a:r>
              <a:rPr lang="en-IN" sz="2400" dirty="0">
                <a:latin typeface="Times New Roman" panose="02020603050405020304" pitchFamily="18" charset="0"/>
                <a:cs typeface="Times New Roman" panose="02020603050405020304" pitchFamily="18" charset="0"/>
              </a:rPr>
              <a:t>. 1/3</a:t>
            </a:r>
          </a:p>
          <a:p>
            <a:pPr algn="just"/>
            <a:endParaRPr lang="en-IN" sz="10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5. </a:t>
            </a:r>
            <a:r>
              <a:rPr lang="en-IN" sz="2400" b="1" dirty="0" err="1">
                <a:latin typeface="Mangal" panose="02040503050203030202" pitchFamily="18" charset="0"/>
                <a:cs typeface="Mangal" panose="02040503050203030202" pitchFamily="18" charset="0"/>
              </a:rPr>
              <a:t>कारणं</a:t>
            </a:r>
            <a:r>
              <a:rPr lang="en-IN" sz="2400" dirty="0">
                <a:latin typeface="Times New Roman" panose="02020603050405020304" pitchFamily="18" charset="0"/>
                <a:cs typeface="Times New Roman" panose="02020603050405020304" pitchFamily="18" charset="0"/>
              </a:rPr>
              <a:t> - As it causes the disease.</a:t>
            </a:r>
          </a:p>
          <a:p>
            <a:pPr algn="just"/>
            <a:r>
              <a:rPr lang="en-IN" sz="2400" dirty="0" err="1">
                <a:latin typeface="Times New Roman" panose="02020603050405020304" pitchFamily="18" charset="0"/>
                <a:cs typeface="Times New Roman" panose="02020603050405020304" pitchFamily="18" charset="0"/>
              </a:rPr>
              <a:t>तत्र</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कारणं</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नाम</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तत्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यत्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करोति</a:t>
            </a:r>
            <a:r>
              <a:rPr lang="en-IN" sz="2400" dirty="0">
                <a:latin typeface="Times New Roman" panose="02020603050405020304" pitchFamily="18" charset="0"/>
                <a:cs typeface="Times New Roman" panose="02020603050405020304" pitchFamily="18" charset="0"/>
              </a:rPr>
              <a:t> स </a:t>
            </a:r>
            <a:r>
              <a:rPr lang="en-IN" sz="2400" dirty="0" err="1">
                <a:latin typeface="Times New Roman" panose="02020603050405020304" pitchFamily="18" charset="0"/>
                <a:cs typeface="Times New Roman" panose="02020603050405020304" pitchFamily="18" charset="0"/>
              </a:rPr>
              <a:t>एव</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हेतुः</a:t>
            </a:r>
            <a:r>
              <a:rPr lang="en-IN" sz="2400" dirty="0">
                <a:latin typeface="Times New Roman" panose="02020603050405020304" pitchFamily="18" charset="0"/>
                <a:cs typeface="Times New Roman" panose="02020603050405020304" pitchFamily="18" charset="0"/>
              </a:rPr>
              <a:t> स </a:t>
            </a:r>
            <a:r>
              <a:rPr lang="en-IN" sz="2400" dirty="0" err="1">
                <a:latin typeface="Times New Roman" panose="02020603050405020304" pitchFamily="18" charset="0"/>
                <a:cs typeface="Times New Roman" panose="02020603050405020304" pitchFamily="18" charset="0"/>
              </a:rPr>
              <a:t>कर्ता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च.वि</a:t>
            </a:r>
            <a:r>
              <a:rPr lang="en-IN" sz="2400" dirty="0">
                <a:latin typeface="Times New Roman" panose="02020603050405020304" pitchFamily="18" charset="0"/>
                <a:cs typeface="Times New Roman" panose="02020603050405020304" pitchFamily="18" charset="0"/>
              </a:rPr>
              <a:t>. 8/69</a:t>
            </a:r>
          </a:p>
          <a:p>
            <a:pPr algn="just"/>
            <a:r>
              <a:rPr lang="en-IN" sz="2400" dirty="0" err="1">
                <a:latin typeface="Times New Roman" panose="02020603050405020304" pitchFamily="18" charset="0"/>
                <a:cs typeface="Times New Roman" panose="02020603050405020304" pitchFamily="18" charset="0"/>
              </a:rPr>
              <a:t>अधिकरण्यात्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कारण</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चक्रपाणि</a:t>
            </a:r>
            <a:r>
              <a:rPr lang="en-IN" sz="2400" dirty="0">
                <a:latin typeface="Times New Roman" panose="02020603050405020304" pitchFamily="18" charset="0"/>
                <a:cs typeface="Times New Roman" panose="02020603050405020304" pitchFamily="18" charset="0"/>
              </a:rPr>
              <a:t>-च. </a:t>
            </a:r>
            <a:r>
              <a:rPr lang="en-IN" sz="2400" dirty="0" err="1">
                <a:latin typeface="Times New Roman" panose="02020603050405020304" pitchFamily="18" charset="0"/>
                <a:cs typeface="Times New Roman" panose="02020603050405020304" pitchFamily="18" charset="0"/>
              </a:rPr>
              <a:t>नि</a:t>
            </a:r>
            <a:r>
              <a:rPr lang="en-IN" sz="2400" dirty="0">
                <a:latin typeface="Times New Roman" panose="02020603050405020304" pitchFamily="18" charset="0"/>
                <a:cs typeface="Times New Roman" panose="02020603050405020304" pitchFamily="18" charset="0"/>
              </a:rPr>
              <a:t>. 1/3</a:t>
            </a:r>
          </a:p>
          <a:p>
            <a:endParaRPr lang="en-IN" sz="2000" dirty="0"/>
          </a:p>
        </p:txBody>
      </p:sp>
      <p:sp>
        <p:nvSpPr>
          <p:cNvPr id="2" name="TextBox 1">
            <a:extLst>
              <a:ext uri="{FF2B5EF4-FFF2-40B4-BE49-F238E27FC236}">
                <a16:creationId xmlns:a16="http://schemas.microsoft.com/office/drawing/2014/main" xmlns="" id="{318965A4-91E4-4C5C-960B-B5597C8CFC5B}"/>
              </a:ext>
            </a:extLst>
          </p:cNvPr>
          <p:cNvSpPr txBox="1"/>
          <p:nvPr/>
        </p:nvSpPr>
        <p:spPr>
          <a:xfrm>
            <a:off x="887506" y="414867"/>
            <a:ext cx="2465294" cy="338554"/>
          </a:xfrm>
          <a:prstGeom prst="rect">
            <a:avLst/>
          </a:prstGeom>
          <a:noFill/>
        </p:spPr>
        <p:txBody>
          <a:bodyPr wrap="square" rtlCol="0">
            <a:spAutoFit/>
          </a:bodyPr>
          <a:lstStyle/>
          <a:p>
            <a:r>
              <a:rPr lang="en-US" sz="1600" dirty="0"/>
              <a:t>Synonym Cont..</a:t>
            </a:r>
            <a:endParaRPr lang="en-IN" sz="1600" dirty="0"/>
          </a:p>
        </p:txBody>
      </p:sp>
    </p:spTree>
    <p:extLst>
      <p:ext uri="{BB962C8B-B14F-4D97-AF65-F5344CB8AC3E}">
        <p14:creationId xmlns:p14="http://schemas.microsoft.com/office/powerpoint/2010/main" val="15151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2CE6D527-562D-4878-81DC-EB8B59DDE81A}"/>
              </a:ext>
            </a:extLst>
          </p:cNvPr>
          <p:cNvSpPr txBox="1"/>
          <p:nvPr/>
        </p:nvSpPr>
        <p:spPr>
          <a:xfrm>
            <a:off x="887506" y="848996"/>
            <a:ext cx="10691106" cy="5386090"/>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6. </a:t>
            </a:r>
            <a:r>
              <a:rPr lang="en-IN" sz="2400" b="1" dirty="0" err="1" smtClean="0">
                <a:latin typeface="Mangal" panose="02040503050203030202" pitchFamily="18" charset="0"/>
                <a:cs typeface="Mangal" panose="02040503050203030202" pitchFamily="18" charset="0"/>
              </a:rPr>
              <a:t>आयतन</a:t>
            </a:r>
            <a:r>
              <a:rPr lang="en-IN" sz="2400" b="1" dirty="0" smtClean="0">
                <a:latin typeface="Mangal" panose="02040503050203030202" pitchFamily="18" charset="0"/>
                <a:cs typeface="Mangal" panose="02040503050203030202" pitchFamily="18" charset="0"/>
              </a:rPr>
              <a:t>-</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As it indicates the site of the disease. </a:t>
            </a:r>
            <a:endParaRPr lang="en-IN" sz="2400" dirty="0" smtClean="0">
              <a:latin typeface="Times New Roman" panose="02020603050405020304" pitchFamily="18" charset="0"/>
              <a:cs typeface="Times New Roman" panose="02020603050405020304" pitchFamily="18" charset="0"/>
            </a:endParaRPr>
          </a:p>
          <a:p>
            <a:pPr algn="just"/>
            <a:r>
              <a:rPr lang="en-IN" sz="2400" dirty="0" err="1" smtClean="0">
                <a:latin typeface="Times New Roman" panose="02020603050405020304" pitchFamily="18" charset="0"/>
                <a:cs typeface="Times New Roman" panose="02020603050405020304" pitchFamily="18" charset="0"/>
              </a:rPr>
              <a:t>आयतनस्य</a:t>
            </a:r>
            <a:r>
              <a:rPr lang="en-IN" sz="2400" dirty="0" smtClean="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स्थाने</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विजयरक्षित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मधुकोष</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नि</a:t>
            </a:r>
            <a:r>
              <a:rPr lang="en-IN" sz="2400" dirty="0">
                <a:latin typeface="Times New Roman" panose="02020603050405020304" pitchFamily="18" charset="0"/>
                <a:cs typeface="Times New Roman" panose="02020603050405020304" pitchFamily="18" charset="0"/>
              </a:rPr>
              <a:t>. 1/5</a:t>
            </a:r>
          </a:p>
          <a:p>
            <a:pPr algn="just"/>
            <a:endParaRPr lang="en-IN" sz="1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7. </a:t>
            </a:r>
            <a:r>
              <a:rPr lang="en-IN" sz="2400" b="1" dirty="0" err="1" smtClean="0">
                <a:latin typeface="Mangal" panose="02040503050203030202" pitchFamily="18" charset="0"/>
                <a:cs typeface="Mangal" panose="02040503050203030202" pitchFamily="18" charset="0"/>
              </a:rPr>
              <a:t>प्रत्यय</a:t>
            </a:r>
            <a:r>
              <a:rPr lang="en-IN" sz="2400" dirty="0" smtClean="0">
                <a:latin typeface="Times New Roman" panose="02020603050405020304" pitchFamily="18" charset="0"/>
                <a:cs typeface="Times New Roman" panose="02020603050405020304" pitchFamily="18" charset="0"/>
              </a:rPr>
              <a:t> - As </a:t>
            </a:r>
            <a:r>
              <a:rPr lang="en-IN" sz="2400" dirty="0">
                <a:latin typeface="Times New Roman" panose="02020603050405020304" pitchFamily="18" charset="0"/>
                <a:cs typeface="Times New Roman" panose="02020603050405020304" pitchFamily="18" charset="0"/>
              </a:rPr>
              <a:t>it is related with the disease features.</a:t>
            </a:r>
          </a:p>
          <a:p>
            <a:pPr algn="just"/>
            <a:r>
              <a:rPr lang="en-IN" sz="2400" dirty="0" err="1">
                <a:latin typeface="Times New Roman" panose="02020603050405020304" pitchFamily="18" charset="0"/>
                <a:cs typeface="Times New Roman" panose="02020603050405020304" pitchFamily="18" charset="0"/>
              </a:rPr>
              <a:t>प्रत्ययस्य</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लडादौ</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चक्रपाणि</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च.नि</a:t>
            </a:r>
            <a:r>
              <a:rPr lang="en-IN" sz="2400" dirty="0">
                <a:latin typeface="Times New Roman" panose="02020603050405020304" pitchFamily="18" charset="0"/>
                <a:cs typeface="Times New Roman" panose="02020603050405020304" pitchFamily="18" charset="0"/>
              </a:rPr>
              <a:t>. 1 / 3, </a:t>
            </a:r>
            <a:r>
              <a:rPr lang="en-IN" sz="2400" dirty="0" err="1">
                <a:latin typeface="Times New Roman" panose="02020603050405020304" pitchFamily="18" charset="0"/>
                <a:cs typeface="Times New Roman" panose="02020603050405020304" pitchFamily="18" charset="0"/>
              </a:rPr>
              <a:t>एवं</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विजयरक्षित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मधुकोश</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मा</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नि</a:t>
            </a:r>
            <a:r>
              <a:rPr lang="en-IN" sz="2400" dirty="0">
                <a:latin typeface="Times New Roman" panose="02020603050405020304" pitchFamily="18" charset="0"/>
                <a:cs typeface="Times New Roman" panose="02020603050405020304" pitchFamily="18" charset="0"/>
              </a:rPr>
              <a:t>. 1 / 5. </a:t>
            </a:r>
          </a:p>
          <a:p>
            <a:pPr algn="just"/>
            <a:r>
              <a:rPr lang="en-IN" sz="2400" dirty="0">
                <a:latin typeface="Times New Roman" panose="02020603050405020304" pitchFamily="18" charset="0"/>
                <a:cs typeface="Times New Roman" panose="02020603050405020304" pitchFamily="18" charset="0"/>
              </a:rPr>
              <a:t> </a:t>
            </a:r>
          </a:p>
          <a:p>
            <a:pPr algn="just"/>
            <a:r>
              <a:rPr lang="en-IN" sz="2400" dirty="0">
                <a:latin typeface="Times New Roman" panose="02020603050405020304" pitchFamily="18" charset="0"/>
                <a:cs typeface="Times New Roman" panose="02020603050405020304" pitchFamily="18" charset="0"/>
              </a:rPr>
              <a:t>8. </a:t>
            </a:r>
            <a:r>
              <a:rPr lang="hi-IN" sz="2000" b="1" dirty="0">
                <a:latin typeface="Mangal" panose="02040503050203030202" pitchFamily="18" charset="0"/>
                <a:cs typeface="Mangal" panose="02040503050203030202" pitchFamily="18" charset="0"/>
              </a:rPr>
              <a:t>समुत्थानं</a:t>
            </a:r>
            <a:r>
              <a:rPr lang="hi-IN" sz="2400" b="1" dirty="0">
                <a:latin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As it aggravates the morbid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 to spread in the body. </a:t>
            </a:r>
            <a:r>
              <a:rPr lang="en-IN" sz="2400" dirty="0" err="1">
                <a:latin typeface="Times New Roman" panose="02020603050405020304" pitchFamily="18" charset="0"/>
                <a:cs typeface="Times New Roman" panose="02020603050405020304" pitchFamily="18" charset="0"/>
              </a:rPr>
              <a:t>उत्थानस्य</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उद्गमनो</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चक्रपाणि-च.नि</a:t>
            </a:r>
            <a:r>
              <a:rPr lang="en-IN" sz="2400" dirty="0">
                <a:latin typeface="Times New Roman" panose="02020603050405020304" pitchFamily="18" charset="0"/>
                <a:cs typeface="Times New Roman" panose="02020603050405020304" pitchFamily="18" charset="0"/>
              </a:rPr>
              <a:t>. 1 / 3</a:t>
            </a:r>
          </a:p>
          <a:p>
            <a:pPr algn="just"/>
            <a:r>
              <a:rPr lang="en-IN" sz="2400" dirty="0" err="1">
                <a:latin typeface="Times New Roman" panose="02020603050405020304" pitchFamily="18" charset="0"/>
                <a:cs typeface="Times New Roman" panose="02020603050405020304" pitchFamily="18" charset="0"/>
              </a:rPr>
              <a:t>उत्थानस्य</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उद्गमनो</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उत्सर्गयोः</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दर्शनात्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विजयरक्षित-मधुकोष</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मा.नि</a:t>
            </a:r>
            <a:r>
              <a:rPr lang="en-IN" sz="2400" dirty="0">
                <a:latin typeface="Times New Roman" panose="02020603050405020304" pitchFamily="18" charset="0"/>
                <a:cs typeface="Times New Roman" panose="02020603050405020304" pitchFamily="18" charset="0"/>
              </a:rPr>
              <a:t>. 1/5</a:t>
            </a:r>
          </a:p>
          <a:p>
            <a:pPr algn="just"/>
            <a:endParaRPr lang="en-IN" sz="1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9. </a:t>
            </a:r>
            <a:r>
              <a:rPr lang="en-IN" sz="2400" b="1" dirty="0" err="1" smtClean="0">
                <a:latin typeface="Mangal" panose="02040503050203030202" pitchFamily="18" charset="0"/>
                <a:cs typeface="Mangal" panose="02040503050203030202" pitchFamily="18" charset="0"/>
              </a:rPr>
              <a:t>मूल</a:t>
            </a:r>
            <a:r>
              <a:rPr lang="en-IN" sz="2400" dirty="0" smtClean="0">
                <a:latin typeface="Times New Roman" panose="02020603050405020304" pitchFamily="18" charset="0"/>
                <a:cs typeface="Times New Roman" panose="02020603050405020304" pitchFamily="18" charset="0"/>
              </a:rPr>
              <a:t> - </a:t>
            </a:r>
            <a:r>
              <a:rPr lang="en-IN" sz="2400" dirty="0">
                <a:latin typeface="Times New Roman" panose="02020603050405020304" pitchFamily="18" charset="0"/>
                <a:cs typeface="Times New Roman" panose="02020603050405020304" pitchFamily="18" charset="0"/>
              </a:rPr>
              <a:t>As it is the root cause of the disease.</a:t>
            </a:r>
          </a:p>
          <a:p>
            <a:pPr algn="just"/>
            <a:r>
              <a:rPr lang="en-IN" sz="2400" dirty="0" err="1">
                <a:latin typeface="Times New Roman" panose="02020603050405020304" pitchFamily="18" charset="0"/>
                <a:cs typeface="Times New Roman" panose="02020603050405020304" pitchFamily="18" charset="0"/>
              </a:rPr>
              <a:t>रोग</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मूलकत्वात्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मूलकारणं</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प्रति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नियामकं</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चक्रपाणि-च.नि</a:t>
            </a:r>
            <a:r>
              <a:rPr lang="en-IN" sz="2400" dirty="0">
                <a:latin typeface="Times New Roman" panose="02020603050405020304" pitchFamily="18" charset="0"/>
                <a:cs typeface="Times New Roman" panose="02020603050405020304" pitchFamily="18" charset="0"/>
              </a:rPr>
              <a:t>. 1/3</a:t>
            </a:r>
          </a:p>
          <a:p>
            <a:pPr algn="just"/>
            <a:endParaRPr lang="en-IN" sz="1600" dirty="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10.</a:t>
            </a:r>
            <a:r>
              <a:rPr lang="en-IN" sz="2400" b="1" dirty="0" smtClean="0">
                <a:latin typeface="Mangal" panose="02040503050203030202" pitchFamily="18" charset="0"/>
                <a:cs typeface="Mangal" panose="02040503050203030202" pitchFamily="18" charset="0"/>
              </a:rPr>
              <a:t>योनि</a:t>
            </a:r>
            <a:r>
              <a:rPr lang="en-IN" sz="2400" dirty="0" smtClean="0">
                <a:latin typeface="Times New Roman" panose="02020603050405020304" pitchFamily="18" charset="0"/>
                <a:cs typeface="Times New Roman" panose="02020603050405020304" pitchFamily="18" charset="0"/>
              </a:rPr>
              <a:t> - </a:t>
            </a:r>
            <a:r>
              <a:rPr lang="en-IN" sz="2400" dirty="0">
                <a:latin typeface="Times New Roman" panose="02020603050405020304" pitchFamily="18" charset="0"/>
                <a:cs typeface="Times New Roman" panose="02020603050405020304" pitchFamily="18" charset="0"/>
              </a:rPr>
              <a:t>As it is responsible for the development of features of the disease. </a:t>
            </a:r>
            <a:r>
              <a:rPr lang="en-IN" sz="2400" dirty="0" err="1">
                <a:latin typeface="Times New Roman" panose="02020603050405020304" pitchFamily="18" charset="0"/>
                <a:cs typeface="Times New Roman" panose="02020603050405020304" pitchFamily="18" charset="0"/>
              </a:rPr>
              <a:t>योनिः</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अभिव्यक्तीकारणं</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चक्रपाणि</a:t>
            </a:r>
            <a:r>
              <a:rPr lang="en-IN" sz="2400" dirty="0">
                <a:latin typeface="Times New Roman" panose="02020603050405020304" pitchFamily="18" charset="0"/>
                <a:cs typeface="Times New Roman" panose="02020603050405020304" pitchFamily="18" charset="0"/>
              </a:rPr>
              <a:t>-च. </a:t>
            </a:r>
            <a:r>
              <a:rPr lang="en-IN" sz="2400" dirty="0" err="1">
                <a:latin typeface="Times New Roman" panose="02020603050405020304" pitchFamily="18" charset="0"/>
                <a:cs typeface="Times New Roman" panose="02020603050405020304" pitchFamily="18" charset="0"/>
              </a:rPr>
              <a:t>सू</a:t>
            </a:r>
            <a:r>
              <a:rPr lang="en-IN" sz="2400" dirty="0">
                <a:latin typeface="Times New Roman" panose="02020603050405020304" pitchFamily="18" charset="0"/>
                <a:cs typeface="Times New Roman" panose="02020603050405020304" pitchFamily="18" charset="0"/>
              </a:rPr>
              <a:t>. 12/8</a:t>
            </a:r>
          </a:p>
        </p:txBody>
      </p:sp>
      <p:sp>
        <p:nvSpPr>
          <p:cNvPr id="4" name="TextBox 3">
            <a:extLst>
              <a:ext uri="{FF2B5EF4-FFF2-40B4-BE49-F238E27FC236}">
                <a16:creationId xmlns:a16="http://schemas.microsoft.com/office/drawing/2014/main" xmlns="" id="{192C0682-176A-4288-B6A5-B483AB6280D1}"/>
              </a:ext>
            </a:extLst>
          </p:cNvPr>
          <p:cNvSpPr txBox="1"/>
          <p:nvPr/>
        </p:nvSpPr>
        <p:spPr>
          <a:xfrm>
            <a:off x="887506" y="414867"/>
            <a:ext cx="2465294" cy="338554"/>
          </a:xfrm>
          <a:prstGeom prst="rect">
            <a:avLst/>
          </a:prstGeom>
          <a:noFill/>
        </p:spPr>
        <p:txBody>
          <a:bodyPr wrap="square" rtlCol="0">
            <a:spAutoFit/>
          </a:bodyPr>
          <a:lstStyle/>
          <a:p>
            <a:r>
              <a:rPr lang="en-US" sz="1600" dirty="0"/>
              <a:t>Synonym Cont..</a:t>
            </a:r>
            <a:endParaRPr lang="en-IN" sz="1600" dirty="0"/>
          </a:p>
        </p:txBody>
      </p:sp>
    </p:spTree>
    <p:extLst>
      <p:ext uri="{BB962C8B-B14F-4D97-AF65-F5344CB8AC3E}">
        <p14:creationId xmlns:p14="http://schemas.microsoft.com/office/powerpoint/2010/main" val="100758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A61A8E0-3950-4D5B-95E4-FDBD4146E3C9}"/>
              </a:ext>
            </a:extLst>
          </p:cNvPr>
          <p:cNvSpPr txBox="1"/>
          <p:nvPr/>
        </p:nvSpPr>
        <p:spPr>
          <a:xfrm>
            <a:off x="3056964" y="1344706"/>
            <a:ext cx="6078071" cy="523220"/>
          </a:xfrm>
          <a:prstGeom prst="rect">
            <a:avLst/>
          </a:prstGeom>
          <a:noFill/>
        </p:spPr>
        <p:txBody>
          <a:bodyPr wrap="square" rtlCol="0">
            <a:spAutoFit/>
          </a:bodyPr>
          <a:lstStyle/>
          <a:p>
            <a:r>
              <a:rPr lang="en-US" sz="2800" b="1" dirty="0"/>
              <a:t>CLASSIFICATION OF NIDANA</a:t>
            </a:r>
            <a:endParaRPr lang="en-IN" sz="2800" b="1" dirty="0"/>
          </a:p>
        </p:txBody>
      </p:sp>
      <p:pic>
        <p:nvPicPr>
          <p:cNvPr id="3" name="Picture 2">
            <a:extLst>
              <a:ext uri="{FF2B5EF4-FFF2-40B4-BE49-F238E27FC236}">
                <a16:creationId xmlns:a16="http://schemas.microsoft.com/office/drawing/2014/main" xmlns="" id="{65B2AFF4-037F-4E7E-A9B9-05BD6CE10410}"/>
              </a:ext>
            </a:extLst>
          </p:cNvPr>
          <p:cNvPicPr>
            <a:picLocks noChangeAspect="1"/>
          </p:cNvPicPr>
          <p:nvPr/>
        </p:nvPicPr>
        <p:blipFill>
          <a:blip r:embed="rId2"/>
          <a:stretch>
            <a:fillRect/>
          </a:stretch>
        </p:blipFill>
        <p:spPr>
          <a:xfrm>
            <a:off x="2245660" y="2380129"/>
            <a:ext cx="7490768" cy="31331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3181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xmlns="" id="{C12E4CCB-45F7-4E80-AA8F-033055E37376}"/>
              </a:ext>
            </a:extLst>
          </p:cNvPr>
          <p:cNvSpPr/>
          <p:nvPr/>
        </p:nvSpPr>
        <p:spPr>
          <a:xfrm>
            <a:off x="4294093" y="2658035"/>
            <a:ext cx="2985247" cy="1057836"/>
          </a:xfrm>
          <a:prstGeom prst="ellipse">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xmlns="" id="{1B72D9A9-69CC-4405-A91B-0D4FC20A30AF}"/>
              </a:ext>
            </a:extLst>
          </p:cNvPr>
          <p:cNvSpPr txBox="1"/>
          <p:nvPr/>
        </p:nvSpPr>
        <p:spPr>
          <a:xfrm>
            <a:off x="5109883" y="3002284"/>
            <a:ext cx="2097739" cy="523220"/>
          </a:xfrm>
          <a:prstGeom prst="rect">
            <a:avLst/>
          </a:prstGeom>
          <a:noFill/>
        </p:spPr>
        <p:txBody>
          <a:bodyPr wrap="square" rtlCol="0">
            <a:spAutoFit/>
          </a:bodyPr>
          <a:lstStyle/>
          <a:p>
            <a:r>
              <a:rPr lang="hi-IN" sz="2800" b="1" dirty="0">
                <a:solidFill>
                  <a:schemeClr val="bg1"/>
                </a:solidFill>
                <a:latin typeface="Mangal" panose="02040503050203030202" pitchFamily="18" charset="0"/>
                <a:cs typeface="Mangal" panose="02040503050203030202" pitchFamily="18" charset="0"/>
              </a:rPr>
              <a:t>निदान</a:t>
            </a:r>
            <a:endParaRPr lang="en-IN" sz="2800" b="1" dirty="0">
              <a:latin typeface="Mangal" panose="02040503050203030202" pitchFamily="18" charset="0"/>
              <a:cs typeface="Mangal" panose="02040503050203030202" pitchFamily="18" charset="0"/>
            </a:endParaRPr>
          </a:p>
        </p:txBody>
      </p:sp>
      <p:sp>
        <p:nvSpPr>
          <p:cNvPr id="4" name="Rectangle: Rounded Corners 3">
            <a:extLst>
              <a:ext uri="{FF2B5EF4-FFF2-40B4-BE49-F238E27FC236}">
                <a16:creationId xmlns:a16="http://schemas.microsoft.com/office/drawing/2014/main" xmlns="" id="{CD824AE6-DA73-465D-9101-0F66FEA3B695}"/>
              </a:ext>
            </a:extLst>
          </p:cNvPr>
          <p:cNvSpPr/>
          <p:nvPr/>
        </p:nvSpPr>
        <p:spPr>
          <a:xfrm>
            <a:off x="1452282" y="2774574"/>
            <a:ext cx="2357717" cy="824753"/>
          </a:xfrm>
          <a:prstGeom prst="roundRect">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xmlns="" id="{CE3138C1-550E-42BE-A51D-4570F7BD7486}"/>
              </a:ext>
            </a:extLst>
          </p:cNvPr>
          <p:cNvSpPr/>
          <p:nvPr/>
        </p:nvSpPr>
        <p:spPr>
          <a:xfrm>
            <a:off x="4607856" y="1196789"/>
            <a:ext cx="2357717" cy="824753"/>
          </a:xfrm>
          <a:prstGeom prst="roundRect">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xmlns="" id="{2B4D20D0-5879-4AB1-97ED-D2660BBDFFE3}"/>
              </a:ext>
            </a:extLst>
          </p:cNvPr>
          <p:cNvSpPr/>
          <p:nvPr/>
        </p:nvSpPr>
        <p:spPr>
          <a:xfrm>
            <a:off x="7853082" y="2774574"/>
            <a:ext cx="2554941" cy="824753"/>
          </a:xfrm>
          <a:prstGeom prst="roundRect">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xmlns="" id="{C9E30486-8DD3-41B4-A82E-75D6AAC37E40}"/>
              </a:ext>
            </a:extLst>
          </p:cNvPr>
          <p:cNvSpPr/>
          <p:nvPr/>
        </p:nvSpPr>
        <p:spPr>
          <a:xfrm>
            <a:off x="4607856" y="4352364"/>
            <a:ext cx="2357717" cy="824753"/>
          </a:xfrm>
          <a:prstGeom prst="roundRect">
            <a:avLst/>
          </a:prstGeom>
          <a:solidFill>
            <a:schemeClr val="accent1">
              <a:lumMod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BA8258F3-E0AC-4717-BB91-0591986876D1}"/>
              </a:ext>
            </a:extLst>
          </p:cNvPr>
          <p:cNvSpPr txBox="1"/>
          <p:nvPr/>
        </p:nvSpPr>
        <p:spPr>
          <a:xfrm>
            <a:off x="1618129" y="2863784"/>
            <a:ext cx="2026022" cy="369332"/>
          </a:xfrm>
          <a:prstGeom prst="rect">
            <a:avLst/>
          </a:prstGeom>
          <a:noFill/>
        </p:spPr>
        <p:txBody>
          <a:bodyPr wrap="square" rtlCol="0">
            <a:spAutoFit/>
          </a:bodyPr>
          <a:lstStyle/>
          <a:p>
            <a:pPr algn="ctr"/>
            <a:r>
              <a:rPr lang="en-IN" b="1" dirty="0" err="1" smtClean="0">
                <a:solidFill>
                  <a:schemeClr val="bg1"/>
                </a:solidFill>
                <a:latin typeface="Mangal" panose="02040503050203030202" pitchFamily="18" charset="0"/>
                <a:cs typeface="Mangal" panose="02040503050203030202" pitchFamily="18" charset="0"/>
              </a:rPr>
              <a:t>सन्निकृष्टो</a:t>
            </a:r>
            <a:r>
              <a:rPr lang="hi-IN" b="1" dirty="0">
                <a:latin typeface="Mangal" panose="02040503050203030202" pitchFamily="18" charset="0"/>
                <a:cs typeface="Mangal" panose="02040503050203030202" pitchFamily="18" charset="0"/>
              </a:rPr>
              <a:t> </a:t>
            </a:r>
            <a:r>
              <a:rPr lang="hi-IN" b="1" dirty="0">
                <a:solidFill>
                  <a:schemeClr val="bg1"/>
                </a:solidFill>
                <a:latin typeface="Mangal" panose="02040503050203030202" pitchFamily="18" charset="0"/>
                <a:cs typeface="Mangal" panose="02040503050203030202" pitchFamily="18" charset="0"/>
              </a:rPr>
              <a:t>निदान </a:t>
            </a:r>
            <a:endParaRPr lang="en-IN" b="1" dirty="0">
              <a:solidFill>
                <a:schemeClr val="bg1"/>
              </a:solidFill>
            </a:endParaRPr>
          </a:p>
        </p:txBody>
      </p:sp>
      <p:sp>
        <p:nvSpPr>
          <p:cNvPr id="9" name="TextBox 8">
            <a:extLst>
              <a:ext uri="{FF2B5EF4-FFF2-40B4-BE49-F238E27FC236}">
                <a16:creationId xmlns:a16="http://schemas.microsoft.com/office/drawing/2014/main" xmlns="" id="{5358F1D8-97E1-43BC-8CE3-4B2CF4D49F84}"/>
              </a:ext>
            </a:extLst>
          </p:cNvPr>
          <p:cNvSpPr txBox="1"/>
          <p:nvPr/>
        </p:nvSpPr>
        <p:spPr>
          <a:xfrm>
            <a:off x="4769222" y="4441574"/>
            <a:ext cx="2034985" cy="369332"/>
          </a:xfrm>
          <a:prstGeom prst="rect">
            <a:avLst/>
          </a:prstGeom>
          <a:noFill/>
        </p:spPr>
        <p:txBody>
          <a:bodyPr wrap="square" rtlCol="0">
            <a:spAutoFit/>
          </a:bodyPr>
          <a:lstStyle/>
          <a:p>
            <a:pPr algn="ctr"/>
            <a:r>
              <a:rPr lang="en-IN" b="1" dirty="0" err="1" smtClean="0">
                <a:solidFill>
                  <a:schemeClr val="bg1"/>
                </a:solidFill>
                <a:latin typeface="Mangal" panose="02040503050203030202" pitchFamily="18" charset="0"/>
                <a:cs typeface="Mangal" panose="02040503050203030202" pitchFamily="18" charset="0"/>
              </a:rPr>
              <a:t>विप्रकुष्ट</a:t>
            </a:r>
            <a:r>
              <a:rPr lang="en-IN" dirty="0" smtClean="0">
                <a:solidFill>
                  <a:schemeClr val="bg1"/>
                </a:solidFill>
                <a:latin typeface="Mangal" panose="02040503050203030202" pitchFamily="18" charset="0"/>
                <a:cs typeface="Mangal" panose="02040503050203030202" pitchFamily="18" charset="0"/>
              </a:rPr>
              <a:t> </a:t>
            </a:r>
            <a:r>
              <a:rPr lang="hi-IN" b="1" dirty="0">
                <a:solidFill>
                  <a:schemeClr val="bg1"/>
                </a:solidFill>
                <a:latin typeface="Mangal" panose="02040503050203030202" pitchFamily="18" charset="0"/>
                <a:cs typeface="Mangal" panose="02040503050203030202" pitchFamily="18" charset="0"/>
              </a:rPr>
              <a:t>निदान</a:t>
            </a:r>
            <a:endParaRPr lang="en-IN" b="1" dirty="0">
              <a:solidFill>
                <a:schemeClr val="bg1"/>
              </a:solidFill>
              <a:latin typeface="Mangal" panose="02040503050203030202" pitchFamily="18" charset="0"/>
              <a:cs typeface="Mangal" panose="02040503050203030202" pitchFamily="18" charset="0"/>
            </a:endParaRPr>
          </a:p>
        </p:txBody>
      </p:sp>
      <p:sp>
        <p:nvSpPr>
          <p:cNvPr id="10" name="TextBox 9">
            <a:extLst>
              <a:ext uri="{FF2B5EF4-FFF2-40B4-BE49-F238E27FC236}">
                <a16:creationId xmlns:a16="http://schemas.microsoft.com/office/drawing/2014/main" xmlns="" id="{79DD0707-258B-4595-8104-1E4C76D890B8}"/>
              </a:ext>
            </a:extLst>
          </p:cNvPr>
          <p:cNvSpPr txBox="1"/>
          <p:nvPr/>
        </p:nvSpPr>
        <p:spPr>
          <a:xfrm>
            <a:off x="8180293" y="2889786"/>
            <a:ext cx="1900518" cy="369332"/>
          </a:xfrm>
          <a:prstGeom prst="rect">
            <a:avLst/>
          </a:prstGeom>
          <a:noFill/>
        </p:spPr>
        <p:txBody>
          <a:bodyPr wrap="square" rtlCol="0">
            <a:spAutoFit/>
          </a:bodyPr>
          <a:lstStyle/>
          <a:p>
            <a:pPr algn="ctr"/>
            <a:r>
              <a:rPr lang="hi-IN" b="1" dirty="0">
                <a:solidFill>
                  <a:schemeClr val="bg1"/>
                </a:solidFill>
                <a:latin typeface="Mangal" panose="02040503050203030202" pitchFamily="18" charset="0"/>
                <a:cs typeface="Mangal" panose="02040503050203030202" pitchFamily="18" charset="0"/>
              </a:rPr>
              <a:t>व्यभिचारि निदान</a:t>
            </a:r>
            <a:endParaRPr lang="en-IN" b="1" dirty="0">
              <a:solidFill>
                <a:schemeClr val="bg1"/>
              </a:solidFill>
              <a:latin typeface="Mangal" panose="02040503050203030202" pitchFamily="18" charset="0"/>
              <a:cs typeface="Mangal" panose="02040503050203030202" pitchFamily="18" charset="0"/>
            </a:endParaRPr>
          </a:p>
        </p:txBody>
      </p:sp>
      <p:sp>
        <p:nvSpPr>
          <p:cNvPr id="11" name="TextBox 10">
            <a:extLst>
              <a:ext uri="{FF2B5EF4-FFF2-40B4-BE49-F238E27FC236}">
                <a16:creationId xmlns:a16="http://schemas.microsoft.com/office/drawing/2014/main" xmlns="" id="{A4963EB2-54A8-46B4-B83E-CB140AD0701A}"/>
              </a:ext>
            </a:extLst>
          </p:cNvPr>
          <p:cNvSpPr txBox="1"/>
          <p:nvPr/>
        </p:nvSpPr>
        <p:spPr>
          <a:xfrm>
            <a:off x="4858869" y="1357717"/>
            <a:ext cx="1855690" cy="369332"/>
          </a:xfrm>
          <a:prstGeom prst="rect">
            <a:avLst/>
          </a:prstGeom>
          <a:noFill/>
        </p:spPr>
        <p:txBody>
          <a:bodyPr wrap="square" rtlCol="0">
            <a:spAutoFit/>
          </a:bodyPr>
          <a:lstStyle/>
          <a:p>
            <a:pPr algn="ctr"/>
            <a:r>
              <a:rPr lang="en-IN" b="1" dirty="0" err="1">
                <a:solidFill>
                  <a:schemeClr val="bg1"/>
                </a:solidFill>
                <a:latin typeface="Mangal" panose="02040503050203030202" pitchFamily="18" charset="0"/>
                <a:cs typeface="Mangal" panose="02040503050203030202" pitchFamily="18" charset="0"/>
              </a:rPr>
              <a:t>प्राधानिक</a:t>
            </a:r>
            <a:r>
              <a:rPr lang="en-IN" b="1" dirty="0">
                <a:solidFill>
                  <a:schemeClr val="bg1"/>
                </a:solidFill>
                <a:latin typeface="Mangal" panose="02040503050203030202" pitchFamily="18" charset="0"/>
                <a:cs typeface="Mangal" panose="02040503050203030202" pitchFamily="18" charset="0"/>
              </a:rPr>
              <a:t> </a:t>
            </a:r>
            <a:r>
              <a:rPr lang="hi-IN" b="1" dirty="0">
                <a:solidFill>
                  <a:schemeClr val="bg1"/>
                </a:solidFill>
                <a:latin typeface="Mangal" panose="02040503050203030202" pitchFamily="18" charset="0"/>
                <a:cs typeface="Mangal" panose="02040503050203030202" pitchFamily="18" charset="0"/>
              </a:rPr>
              <a:t>निदान</a:t>
            </a:r>
            <a:endParaRPr lang="en-IN" b="1" dirty="0">
              <a:solidFill>
                <a:schemeClr val="bg1"/>
              </a:solidFill>
            </a:endParaRPr>
          </a:p>
        </p:txBody>
      </p:sp>
      <p:sp>
        <p:nvSpPr>
          <p:cNvPr id="12" name="TextBox 11">
            <a:extLst>
              <a:ext uri="{FF2B5EF4-FFF2-40B4-BE49-F238E27FC236}">
                <a16:creationId xmlns:a16="http://schemas.microsoft.com/office/drawing/2014/main" xmlns="" id="{39B9B37D-FBCE-4789-9068-56FAF7E65022}"/>
              </a:ext>
            </a:extLst>
          </p:cNvPr>
          <p:cNvSpPr txBox="1"/>
          <p:nvPr/>
        </p:nvSpPr>
        <p:spPr>
          <a:xfrm>
            <a:off x="4607856" y="151528"/>
            <a:ext cx="4043083" cy="369332"/>
          </a:xfrm>
          <a:prstGeom prst="rect">
            <a:avLst/>
          </a:prstGeom>
          <a:noFill/>
        </p:spPr>
        <p:txBody>
          <a:bodyPr wrap="square" rtlCol="0">
            <a:spAutoFit/>
          </a:bodyPr>
          <a:lstStyle/>
          <a:p>
            <a:r>
              <a:rPr lang="en-US" b="1" dirty="0"/>
              <a:t>CLASSIFICATION - 1</a:t>
            </a:r>
            <a:endParaRPr lang="en-IN" b="1" dirty="0"/>
          </a:p>
        </p:txBody>
      </p:sp>
    </p:spTree>
    <p:extLst>
      <p:ext uri="{BB962C8B-B14F-4D97-AF65-F5344CB8AC3E}">
        <p14:creationId xmlns:p14="http://schemas.microsoft.com/office/powerpoint/2010/main" val="120196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anim calcmode="lin" valueType="num">
                                      <p:cBhvr>
                                        <p:cTn id="59" dur="1000" fill="hold"/>
                                        <p:tgtEl>
                                          <p:spTgt spid="5"/>
                                        </p:tgtEl>
                                        <p:attrNameLst>
                                          <p:attrName>ppt_x</p:attrName>
                                        </p:attrNameLst>
                                      </p:cBhvr>
                                      <p:tavLst>
                                        <p:tav tm="0">
                                          <p:val>
                                            <p:strVal val="#ppt_x"/>
                                          </p:val>
                                        </p:tav>
                                        <p:tav tm="100000">
                                          <p:val>
                                            <p:strVal val="#ppt_x"/>
                                          </p:val>
                                        </p:tav>
                                      </p:tavLst>
                                    </p:anim>
                                    <p:anim calcmode="lin" valueType="num">
                                      <p:cBhvr>
                                        <p:cTn id="6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7" grpId="0" animBg="1"/>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C356C30-3E1C-4706-8E5D-4A55DF27EE81}"/>
              </a:ext>
            </a:extLst>
          </p:cNvPr>
          <p:cNvSpPr txBox="1"/>
          <p:nvPr/>
        </p:nvSpPr>
        <p:spPr>
          <a:xfrm>
            <a:off x="950259" y="852901"/>
            <a:ext cx="6750424" cy="461665"/>
          </a:xfrm>
          <a:prstGeom prst="rect">
            <a:avLst/>
          </a:prstGeom>
          <a:noFill/>
        </p:spPr>
        <p:txBody>
          <a:bodyPr wrap="square" rtlCol="0">
            <a:spAutoFit/>
          </a:bodyPr>
          <a:lstStyle/>
          <a:p>
            <a:r>
              <a:rPr lang="en-IN" sz="2400" b="1" dirty="0" err="1" smtClean="0">
                <a:latin typeface="Mangal" panose="02040503050203030202" pitchFamily="18" charset="0"/>
                <a:cs typeface="Mangal" panose="02040503050203030202" pitchFamily="18" charset="0"/>
              </a:rPr>
              <a:t>सन्निकृष्ट</a:t>
            </a:r>
            <a:r>
              <a:rPr lang="en-IN" sz="2400" dirty="0" smtClean="0">
                <a:latin typeface="Mangal" panose="02040503050203030202" pitchFamily="18" charset="0"/>
                <a:cs typeface="Mangal" panose="02040503050203030202" pitchFamily="18" charset="0"/>
              </a:rPr>
              <a:t> </a:t>
            </a:r>
            <a:r>
              <a:rPr lang="hi-IN" sz="2400" b="1" dirty="0">
                <a:latin typeface="Mangal" panose="02040503050203030202" pitchFamily="18" charset="0"/>
                <a:cs typeface="Mangal" panose="02040503050203030202" pitchFamily="18" charset="0"/>
              </a:rPr>
              <a:t>निदान </a:t>
            </a:r>
            <a:r>
              <a:rPr lang="en-US" sz="2400" b="1" dirty="0" smtClean="0">
                <a:solidFill>
                  <a:schemeClr val="accent5">
                    <a:lumMod val="50000"/>
                  </a:schemeClr>
                </a:solidFill>
                <a:latin typeface="Times New Roman" panose="02020603050405020304" pitchFamily="18" charset="0"/>
                <a:cs typeface="Times New Roman" panose="02020603050405020304" pitchFamily="18" charset="0"/>
              </a:rPr>
              <a:t>(</a:t>
            </a:r>
            <a:r>
              <a:rPr lang="en-US" sz="2400" b="1" dirty="0">
                <a:solidFill>
                  <a:schemeClr val="accent5">
                    <a:lumMod val="50000"/>
                  </a:schemeClr>
                </a:solidFill>
                <a:latin typeface="Times New Roman" panose="02020603050405020304" pitchFamily="18" charset="0"/>
                <a:cs typeface="Times New Roman" panose="02020603050405020304" pitchFamily="18" charset="0"/>
              </a:rPr>
              <a:t>Acute Agents)</a:t>
            </a:r>
            <a:endParaRPr lang="en-IN" sz="24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062813B8-E437-45EB-AEF5-1FB9C4538216}"/>
              </a:ext>
            </a:extLst>
          </p:cNvPr>
          <p:cNvSpPr txBox="1"/>
          <p:nvPr/>
        </p:nvSpPr>
        <p:spPr>
          <a:xfrm>
            <a:off x="515156" y="1414591"/>
            <a:ext cx="10632456" cy="2985433"/>
          </a:xfrm>
          <a:prstGeom prst="rect">
            <a:avLst/>
          </a:prstGeom>
          <a:noFill/>
        </p:spPr>
        <p:txBody>
          <a:bodyPr wrap="square">
            <a:spAutoFit/>
          </a:bodyPr>
          <a:lstStyle/>
          <a:p>
            <a:pPr marL="285750" indent="-285750" algn="just">
              <a:buFont typeface="Courier New" panose="02070309020205020404" pitchFamily="49" charset="0"/>
              <a:buChar char="o"/>
            </a:pPr>
            <a:r>
              <a:rPr lang="en-IN" sz="2400" dirty="0" err="1">
                <a:solidFill>
                  <a:srgbClr val="FF0000"/>
                </a:solidFill>
                <a:latin typeface="Mangal" panose="02040503050203030202" pitchFamily="18" charset="0"/>
                <a:cs typeface="Mangal" panose="02040503050203030202" pitchFamily="18" charset="0"/>
              </a:rPr>
              <a:t>सन्निकृष्टो</a:t>
            </a:r>
            <a:r>
              <a:rPr lang="en-IN" sz="2400" dirty="0">
                <a:solidFill>
                  <a:srgbClr val="FF0000"/>
                </a:solidFill>
                <a:latin typeface="Mangal" panose="02040503050203030202" pitchFamily="18" charset="0"/>
                <a:cs typeface="Mangal" panose="02040503050203030202" pitchFamily="18" charset="0"/>
              </a:rPr>
              <a:t> </a:t>
            </a:r>
            <a:r>
              <a:rPr lang="en-IN" sz="2400" dirty="0" err="1">
                <a:solidFill>
                  <a:srgbClr val="FF0000"/>
                </a:solidFill>
                <a:latin typeface="Mangal" panose="02040503050203030202" pitchFamily="18" charset="0"/>
                <a:cs typeface="Mangal" panose="02040503050203030202" pitchFamily="18" charset="0"/>
              </a:rPr>
              <a:t>यथा</a:t>
            </a:r>
            <a:r>
              <a:rPr lang="en-IN" sz="2400" dirty="0">
                <a:solidFill>
                  <a:srgbClr val="FF0000"/>
                </a:solidFill>
                <a:latin typeface="Mangal" panose="02040503050203030202" pitchFamily="18" charset="0"/>
                <a:cs typeface="Mangal" panose="02040503050203030202" pitchFamily="18" charset="0"/>
              </a:rPr>
              <a:t> </a:t>
            </a:r>
            <a:r>
              <a:rPr lang="en-IN" sz="2400" dirty="0" err="1">
                <a:solidFill>
                  <a:srgbClr val="FF0000"/>
                </a:solidFill>
                <a:latin typeface="Mangal" panose="02040503050203030202" pitchFamily="18" charset="0"/>
                <a:cs typeface="Mangal" panose="02040503050203030202" pitchFamily="18" charset="0"/>
              </a:rPr>
              <a:t>नक्तं</a:t>
            </a:r>
            <a:r>
              <a:rPr lang="en-IN" sz="2400" dirty="0">
                <a:solidFill>
                  <a:srgbClr val="FF0000"/>
                </a:solidFill>
                <a:latin typeface="Mangal" panose="02040503050203030202" pitchFamily="18" charset="0"/>
                <a:cs typeface="Mangal" panose="02040503050203030202" pitchFamily="18" charset="0"/>
              </a:rPr>
              <a:t> </a:t>
            </a:r>
            <a:r>
              <a:rPr lang="en-IN" sz="2400" dirty="0" err="1">
                <a:solidFill>
                  <a:srgbClr val="FF0000"/>
                </a:solidFill>
                <a:latin typeface="Mangal" panose="02040503050203030202" pitchFamily="18" charset="0"/>
                <a:cs typeface="Mangal" panose="02040503050203030202" pitchFamily="18" charset="0"/>
              </a:rPr>
              <a:t>दिनः</a:t>
            </a:r>
            <a:r>
              <a:rPr lang="en-IN" sz="2400" dirty="0">
                <a:solidFill>
                  <a:srgbClr val="FF0000"/>
                </a:solidFill>
                <a:latin typeface="Mangal" panose="02040503050203030202" pitchFamily="18" charset="0"/>
                <a:cs typeface="Mangal" panose="02040503050203030202" pitchFamily="18" charset="0"/>
              </a:rPr>
              <a:t> </a:t>
            </a:r>
            <a:r>
              <a:rPr lang="en-IN" sz="2400" dirty="0" err="1">
                <a:solidFill>
                  <a:srgbClr val="FF0000"/>
                </a:solidFill>
                <a:latin typeface="Mangal" panose="02040503050203030202" pitchFamily="18" charset="0"/>
                <a:cs typeface="Mangal" panose="02040503050203030202" pitchFamily="18" charset="0"/>
              </a:rPr>
              <a:t>तु</a:t>
            </a:r>
            <a:r>
              <a:rPr lang="en-IN" sz="2400" dirty="0">
                <a:solidFill>
                  <a:srgbClr val="FF0000"/>
                </a:solidFill>
                <a:latin typeface="Mangal" panose="02040503050203030202" pitchFamily="18" charset="0"/>
                <a:cs typeface="Mangal" panose="02040503050203030202" pitchFamily="18" charset="0"/>
              </a:rPr>
              <a:t> </a:t>
            </a:r>
            <a:r>
              <a:rPr lang="en-IN" sz="2400" dirty="0" err="1">
                <a:solidFill>
                  <a:srgbClr val="FF0000"/>
                </a:solidFill>
                <a:latin typeface="Mangal" panose="02040503050203030202" pitchFamily="18" charset="0"/>
                <a:cs typeface="Mangal" panose="02040503050203030202" pitchFamily="18" charset="0"/>
              </a:rPr>
              <a:t>भुक्तांशा</a:t>
            </a:r>
            <a:r>
              <a:rPr lang="en-IN" sz="2400" dirty="0">
                <a:solidFill>
                  <a:srgbClr val="FF0000"/>
                </a:solidFill>
                <a:latin typeface="Mangal" panose="02040503050203030202" pitchFamily="18" charset="0"/>
                <a:cs typeface="Mangal" panose="02040503050203030202" pitchFamily="18" charset="0"/>
              </a:rPr>
              <a:t> </a:t>
            </a:r>
            <a:r>
              <a:rPr lang="en-IN" sz="2400" dirty="0" err="1">
                <a:solidFill>
                  <a:srgbClr val="FF0000"/>
                </a:solidFill>
                <a:latin typeface="Mangal" panose="02040503050203030202" pitchFamily="18" charset="0"/>
                <a:cs typeface="Mangal" panose="02040503050203030202" pitchFamily="18" charset="0"/>
              </a:rPr>
              <a:t>दोषप्रकोपस्य</a:t>
            </a:r>
            <a:r>
              <a:rPr lang="en-IN" sz="2400" dirty="0">
                <a:solidFill>
                  <a:srgbClr val="FF0000"/>
                </a:solidFill>
                <a:latin typeface="Mangal" panose="02040503050203030202" pitchFamily="18" charset="0"/>
                <a:cs typeface="Mangal" panose="02040503050203030202" pitchFamily="18" charset="0"/>
              </a:rPr>
              <a:t> </a:t>
            </a:r>
            <a:r>
              <a:rPr lang="en-IN" sz="2400" dirty="0" err="1">
                <a:solidFill>
                  <a:srgbClr val="FF0000"/>
                </a:solidFill>
                <a:latin typeface="Mangal" panose="02040503050203030202" pitchFamily="18" charset="0"/>
                <a:cs typeface="Mangal" panose="02040503050203030202" pitchFamily="18" charset="0"/>
              </a:rPr>
              <a:t>हेतवः</a:t>
            </a:r>
            <a:r>
              <a:rPr lang="en-IN" sz="2400" dirty="0">
                <a:solidFill>
                  <a:srgbClr val="FF0000"/>
                </a:solidFill>
                <a:latin typeface="Mangal" panose="02040503050203030202" pitchFamily="18" charset="0"/>
                <a:cs typeface="Mangal" panose="02040503050203030202" pitchFamily="18" charset="0"/>
              </a:rPr>
              <a:t> न </a:t>
            </a:r>
            <a:r>
              <a:rPr lang="en-IN" sz="2400" dirty="0" err="1">
                <a:solidFill>
                  <a:srgbClr val="FF0000"/>
                </a:solidFill>
                <a:latin typeface="Mangal" panose="02040503050203030202" pitchFamily="18" charset="0"/>
                <a:cs typeface="Mangal" panose="02040503050203030202" pitchFamily="18" charset="0"/>
              </a:rPr>
              <a:t>ते</a:t>
            </a:r>
            <a:r>
              <a:rPr lang="en-IN" sz="2400" dirty="0">
                <a:solidFill>
                  <a:srgbClr val="FF0000"/>
                </a:solidFill>
                <a:latin typeface="Mangal" panose="02040503050203030202" pitchFamily="18" charset="0"/>
                <a:cs typeface="Mangal" panose="02040503050203030202" pitchFamily="18" charset="0"/>
              </a:rPr>
              <a:t> </a:t>
            </a:r>
            <a:r>
              <a:rPr lang="en-IN" sz="2400" dirty="0" err="1">
                <a:solidFill>
                  <a:srgbClr val="FF0000"/>
                </a:solidFill>
                <a:latin typeface="Mangal" panose="02040503050203030202" pitchFamily="18" charset="0"/>
                <a:cs typeface="Mangal" panose="02040503050203030202" pitchFamily="18" charset="0"/>
              </a:rPr>
              <a:t>चयादिकं</a:t>
            </a:r>
            <a:r>
              <a:rPr lang="en-IN" sz="2400" dirty="0">
                <a:solidFill>
                  <a:srgbClr val="FF0000"/>
                </a:solidFill>
                <a:latin typeface="Mangal" panose="02040503050203030202" pitchFamily="18" charset="0"/>
                <a:cs typeface="Mangal" panose="02040503050203030202" pitchFamily="18" charset="0"/>
              </a:rPr>
              <a:t> </a:t>
            </a:r>
            <a:r>
              <a:rPr lang="en-IN" sz="2400" dirty="0" err="1">
                <a:solidFill>
                  <a:srgbClr val="FF0000"/>
                </a:solidFill>
                <a:latin typeface="Mangal" panose="02040503050203030202" pitchFamily="18" charset="0"/>
                <a:cs typeface="Mangal" panose="02040503050203030202" pitchFamily="18" charset="0"/>
              </a:rPr>
              <a:t>अपेक्षन्ते</a:t>
            </a:r>
            <a:r>
              <a:rPr lang="en-IN" sz="2400" dirty="0">
                <a:solidFill>
                  <a:srgbClr val="FF0000"/>
                </a:solidFill>
                <a:latin typeface="Mangal" panose="02040503050203030202" pitchFamily="18" charset="0"/>
                <a:cs typeface="Mangal" panose="02040503050203030202" pitchFamily="18" charset="0"/>
              </a:rPr>
              <a:t> । </a:t>
            </a:r>
            <a:r>
              <a:rPr lang="en-IN" sz="2400" dirty="0" err="1">
                <a:solidFill>
                  <a:srgbClr val="FF0000"/>
                </a:solidFill>
                <a:latin typeface="Mangal" panose="02040503050203030202" pitchFamily="18" charset="0"/>
                <a:cs typeface="Mangal" panose="02040503050203030202" pitchFamily="18" charset="0"/>
              </a:rPr>
              <a:t>भट्टारहरिचंद्र.मधुकोष.मा.नि</a:t>
            </a:r>
            <a:r>
              <a:rPr lang="en-IN" sz="2400" dirty="0">
                <a:solidFill>
                  <a:srgbClr val="FF0000"/>
                </a:solidFill>
                <a:latin typeface="Mangal" panose="02040503050203030202" pitchFamily="18" charset="0"/>
                <a:cs typeface="Mangal" panose="02040503050203030202" pitchFamily="18" charset="0"/>
              </a:rPr>
              <a:t>. 1/4 </a:t>
            </a:r>
          </a:p>
          <a:p>
            <a:pPr algn="just"/>
            <a:endParaRPr lang="en-IN" sz="2400" dirty="0" smtClean="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It </a:t>
            </a:r>
            <a:r>
              <a:rPr lang="en-IN" sz="2400" dirty="0">
                <a:latin typeface="Times New Roman" panose="02020603050405020304" pitchFamily="18" charset="0"/>
                <a:cs typeface="Times New Roman" panose="02020603050405020304" pitchFamily="18" charset="0"/>
              </a:rPr>
              <a:t>refers to the immediate cause responsible for acute precipitation of the disease by aggravating the Doshas. It does not require the stages of pathogenesis to be completed.</a:t>
            </a:r>
          </a:p>
          <a:p>
            <a:pPr algn="just"/>
            <a:endParaRPr lang="en-IN" sz="2400" dirty="0">
              <a:latin typeface="Times New Roman" panose="02020603050405020304" pitchFamily="18" charset="0"/>
              <a:cs typeface="Times New Roman" panose="02020603050405020304" pitchFamily="18" charset="0"/>
            </a:endParaRPr>
          </a:p>
          <a:p>
            <a:pPr algn="just"/>
            <a:endParaRPr lang="en-IN" sz="2000" dirty="0"/>
          </a:p>
        </p:txBody>
      </p:sp>
      <p:sp>
        <p:nvSpPr>
          <p:cNvPr id="6" name="TextBox 5">
            <a:extLst>
              <a:ext uri="{FF2B5EF4-FFF2-40B4-BE49-F238E27FC236}">
                <a16:creationId xmlns:a16="http://schemas.microsoft.com/office/drawing/2014/main" xmlns="" id="{5E558D1F-6560-44F0-8A0B-E35C0A9432DE}"/>
              </a:ext>
            </a:extLst>
          </p:cNvPr>
          <p:cNvSpPr txBox="1"/>
          <p:nvPr/>
        </p:nvSpPr>
        <p:spPr>
          <a:xfrm>
            <a:off x="519954" y="5267032"/>
            <a:ext cx="11672046" cy="830997"/>
          </a:xfrm>
          <a:prstGeom prst="rect">
            <a:avLst/>
          </a:prstGeom>
          <a:noFill/>
        </p:spPr>
        <p:txBody>
          <a:bodyPr wrap="square">
            <a:spAutoFit/>
          </a:bodyPr>
          <a:lstStyle/>
          <a:p>
            <a:pPr marL="342900" indent="-342900" algn="just">
              <a:buFont typeface="Wingdings" panose="05000000000000000000" pitchFamily="2" charset="2"/>
              <a:buChar char="q"/>
            </a:pPr>
            <a:r>
              <a:rPr lang="en-IN" sz="2400" dirty="0">
                <a:latin typeface="Times New Roman" panose="02020603050405020304" pitchFamily="18" charset="0"/>
                <a:cs typeface="Times New Roman" panose="02020603050405020304" pitchFamily="18" charset="0"/>
              </a:rPr>
              <a:t>For e.g.  </a:t>
            </a:r>
            <a:r>
              <a:rPr lang="en-IN" sz="2400" dirty="0" err="1">
                <a:latin typeface="Times New Roman" panose="02020603050405020304" pitchFamily="18" charset="0"/>
                <a:cs typeface="Times New Roman" panose="02020603050405020304" pitchFamily="18" charset="0"/>
              </a:rPr>
              <a:t>वय</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अहोरात्र</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भुक्ताना</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अन्त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मध्य</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आदि</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क्रमात्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अ.ह.सू</a:t>
            </a:r>
            <a:r>
              <a:rPr lang="en-IN" sz="2400" dirty="0">
                <a:latin typeface="Times New Roman" panose="02020603050405020304" pitchFamily="18" charset="0"/>
                <a:cs typeface="Times New Roman" panose="02020603050405020304" pitchFamily="18" charset="0"/>
              </a:rPr>
              <a:t>. 1/6</a:t>
            </a:r>
          </a:p>
          <a:p>
            <a:pPr algn="just"/>
            <a:r>
              <a:rPr lang="en-IN" sz="2400"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xmlns="" id="{23E43C38-2EEC-42CD-826C-A1AE22BE548E}"/>
              </a:ext>
            </a:extLst>
          </p:cNvPr>
          <p:cNvPicPr>
            <a:picLocks noChangeAspect="1"/>
          </p:cNvPicPr>
          <p:nvPr/>
        </p:nvPicPr>
        <p:blipFill>
          <a:blip r:embed="rId2"/>
          <a:stretch>
            <a:fillRect/>
          </a:stretch>
        </p:blipFill>
        <p:spPr>
          <a:xfrm>
            <a:off x="1827917" y="3727103"/>
            <a:ext cx="3246359" cy="1455099"/>
          </a:xfrm>
          <a:prstGeom prst="rect">
            <a:avLst/>
          </a:prstGeom>
        </p:spPr>
      </p:pic>
      <p:pic>
        <p:nvPicPr>
          <p:cNvPr id="5" name="Picture 4">
            <a:extLst>
              <a:ext uri="{FF2B5EF4-FFF2-40B4-BE49-F238E27FC236}">
                <a16:creationId xmlns:a16="http://schemas.microsoft.com/office/drawing/2014/main" xmlns="" id="{470464B4-3810-496A-B22A-06AEF4F3AF1E}"/>
              </a:ext>
            </a:extLst>
          </p:cNvPr>
          <p:cNvPicPr>
            <a:picLocks noChangeAspect="1"/>
          </p:cNvPicPr>
          <p:nvPr/>
        </p:nvPicPr>
        <p:blipFill>
          <a:blip r:embed="rId3"/>
          <a:stretch>
            <a:fillRect/>
          </a:stretch>
        </p:blipFill>
        <p:spPr>
          <a:xfrm>
            <a:off x="6494893" y="3727103"/>
            <a:ext cx="3447595" cy="1442600"/>
          </a:xfrm>
          <a:prstGeom prst="rect">
            <a:avLst/>
          </a:prstGeom>
        </p:spPr>
      </p:pic>
    </p:spTree>
    <p:extLst>
      <p:ext uri="{BB962C8B-B14F-4D97-AF65-F5344CB8AC3E}">
        <p14:creationId xmlns:p14="http://schemas.microsoft.com/office/powerpoint/2010/main" val="409594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500"/>
                                        <p:tgtEl>
                                          <p:spTgt spid="3"/>
                                        </p:tgtEl>
                                      </p:cBhvr>
                                    </p:animEffect>
                                  </p:childTnLst>
                                </p:cTn>
                              </p:par>
                              <p:par>
                                <p:cTn id="24" presetID="22" presetClass="entr" presetSubtype="4"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722F34F-AB21-42B2-9CE3-D4D831826553}"/>
              </a:ext>
            </a:extLst>
          </p:cNvPr>
          <p:cNvSpPr txBox="1"/>
          <p:nvPr/>
        </p:nvSpPr>
        <p:spPr>
          <a:xfrm>
            <a:off x="896471" y="1138518"/>
            <a:ext cx="7960658" cy="461665"/>
          </a:xfrm>
          <a:prstGeom prst="rect">
            <a:avLst/>
          </a:prstGeom>
          <a:noFill/>
        </p:spPr>
        <p:txBody>
          <a:bodyPr wrap="square" rtlCol="0">
            <a:spAutoFit/>
          </a:bodyPr>
          <a:lstStyle/>
          <a:p>
            <a:r>
              <a:rPr lang="en-IN" sz="2400" b="1" dirty="0" err="1" smtClean="0">
                <a:latin typeface="Mangal" panose="02040503050203030202" pitchFamily="18" charset="0"/>
                <a:cs typeface="Mangal" panose="02040503050203030202" pitchFamily="18" charset="0"/>
              </a:rPr>
              <a:t>विप्रकुष्ट</a:t>
            </a:r>
            <a:r>
              <a:rPr lang="en-IN" sz="2400" dirty="0" smtClean="0">
                <a:latin typeface="Mangal" panose="02040503050203030202" pitchFamily="18" charset="0"/>
                <a:cs typeface="Mangal" panose="02040503050203030202" pitchFamily="18" charset="0"/>
              </a:rPr>
              <a:t> </a:t>
            </a:r>
            <a:r>
              <a:rPr lang="hi-IN" sz="2400" b="1" dirty="0">
                <a:latin typeface="Mangal" panose="02040503050203030202" pitchFamily="18" charset="0"/>
                <a:cs typeface="Mangal" panose="02040503050203030202" pitchFamily="18" charset="0"/>
              </a:rPr>
              <a:t>निदान </a:t>
            </a:r>
            <a:r>
              <a:rPr lang="en-US" sz="2400" b="1" dirty="0" smtClean="0">
                <a:solidFill>
                  <a:schemeClr val="accent5">
                    <a:lumMod val="50000"/>
                  </a:schemeClr>
                </a:solidFill>
                <a:latin typeface="Times New Roman" panose="02020603050405020304" pitchFamily="18" charset="0"/>
                <a:cs typeface="Times New Roman" panose="02020603050405020304" pitchFamily="18" charset="0"/>
              </a:rPr>
              <a:t>(Chronic </a:t>
            </a:r>
            <a:r>
              <a:rPr lang="en-US" sz="2400" b="1" dirty="0">
                <a:solidFill>
                  <a:schemeClr val="accent5">
                    <a:lumMod val="50000"/>
                  </a:schemeClr>
                </a:solidFill>
                <a:latin typeface="Times New Roman" panose="02020603050405020304" pitchFamily="18" charset="0"/>
                <a:cs typeface="Times New Roman" panose="02020603050405020304" pitchFamily="18" charset="0"/>
              </a:rPr>
              <a:t>Agents)</a:t>
            </a:r>
            <a:endParaRPr lang="en-IN" sz="24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90D13BB6-4E96-4EB5-94B6-7BF30BBB03A5}"/>
              </a:ext>
            </a:extLst>
          </p:cNvPr>
          <p:cNvSpPr txBox="1"/>
          <p:nvPr/>
        </p:nvSpPr>
        <p:spPr>
          <a:xfrm>
            <a:off x="806823" y="1909482"/>
            <a:ext cx="10712823" cy="2246769"/>
          </a:xfrm>
          <a:prstGeom prst="rect">
            <a:avLst/>
          </a:prstGeom>
          <a:noFill/>
        </p:spPr>
        <p:txBody>
          <a:bodyPr wrap="square">
            <a:spAutoFit/>
          </a:bodyPr>
          <a:lstStyle/>
          <a:p>
            <a:r>
              <a:rPr lang="en-IN" sz="2400" dirty="0" err="1">
                <a:latin typeface="Mangal" panose="02040503050203030202" pitchFamily="18" charset="0"/>
                <a:cs typeface="Mangal" panose="02040503050203030202" pitchFamily="18" charset="0"/>
              </a:rPr>
              <a:t>विप्रकुष्टो</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यथा-हेमन्ते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निचितः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श्लेष्मा</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वसन्ते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कफरोगकृते</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भट्टारहरिचंद्र</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मधुकोष</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मा.नि</a:t>
            </a:r>
            <a:r>
              <a:rPr lang="en-IN" sz="2400" dirty="0">
                <a:latin typeface="Mangal" panose="02040503050203030202" pitchFamily="18" charset="0"/>
                <a:cs typeface="Mangal" panose="02040503050203030202" pitchFamily="18" charset="0"/>
              </a:rPr>
              <a:t>. 1/4 </a:t>
            </a:r>
          </a:p>
          <a:p>
            <a:r>
              <a:rPr lang="en-IN" sz="2400" dirty="0">
                <a:latin typeface="Times New Roman" panose="02020603050405020304" pitchFamily="18" charset="0"/>
                <a:cs typeface="Times New Roman" panose="02020603050405020304" pitchFamily="18" charset="0"/>
              </a:rPr>
              <a:t>The cause distantly related to the disease is a </a:t>
            </a:r>
            <a:r>
              <a:rPr lang="en-IN" sz="2400" dirty="0" err="1">
                <a:latin typeface="Times New Roman" panose="02020603050405020304" pitchFamily="18" charset="0"/>
                <a:cs typeface="Times New Roman" panose="02020603050405020304" pitchFamily="18" charset="0"/>
              </a:rPr>
              <a:t>Viprakrishta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nidana</a:t>
            </a:r>
            <a:r>
              <a:rPr lang="en-IN" sz="2400" dirty="0">
                <a:latin typeface="Times New Roman" panose="02020603050405020304" pitchFamily="18" charset="0"/>
                <a:cs typeface="Times New Roman" panose="02020603050405020304" pitchFamily="18" charset="0"/>
              </a:rPr>
              <a:t>.</a:t>
            </a:r>
          </a:p>
          <a:p>
            <a:r>
              <a:rPr lang="en-IN" sz="2400" dirty="0">
                <a:latin typeface="Times New Roman" panose="02020603050405020304" pitchFamily="18" charset="0"/>
                <a:cs typeface="Times New Roman" panose="02020603050405020304" pitchFamily="18" charset="0"/>
              </a:rPr>
              <a:t>For e.g. The phlegm accumulated in Hemant </a:t>
            </a:r>
            <a:r>
              <a:rPr lang="en-IN" sz="2400" dirty="0" err="1">
                <a:latin typeface="Times New Roman" panose="02020603050405020304" pitchFamily="18" charset="0"/>
                <a:cs typeface="Times New Roman" panose="02020603050405020304" pitchFamily="18" charset="0"/>
              </a:rPr>
              <a:t>ritu</a:t>
            </a:r>
            <a:r>
              <a:rPr lang="en-IN" sz="2400" dirty="0">
                <a:latin typeface="Times New Roman" panose="02020603050405020304" pitchFamily="18" charset="0"/>
                <a:cs typeface="Times New Roman" panose="02020603050405020304" pitchFamily="18" charset="0"/>
              </a:rPr>
              <a:t> is responsible for the development of </a:t>
            </a:r>
            <a:r>
              <a:rPr lang="en-IN" sz="2400" dirty="0" err="1">
                <a:latin typeface="Times New Roman" panose="02020603050405020304" pitchFamily="18" charset="0"/>
                <a:cs typeface="Times New Roman" panose="02020603050405020304" pitchFamily="18" charset="0"/>
              </a:rPr>
              <a:t>Kapha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rogas</a:t>
            </a:r>
            <a:r>
              <a:rPr lang="en-IN" sz="2400" dirty="0">
                <a:latin typeface="Times New Roman" panose="02020603050405020304" pitchFamily="18" charset="0"/>
                <a:cs typeface="Times New Roman" panose="02020603050405020304" pitchFamily="18" charset="0"/>
              </a:rPr>
              <a:t> in in Vasant </a:t>
            </a:r>
            <a:r>
              <a:rPr lang="en-IN" sz="2400" dirty="0" err="1">
                <a:latin typeface="Times New Roman" panose="02020603050405020304" pitchFamily="18" charset="0"/>
                <a:cs typeface="Times New Roman" panose="02020603050405020304" pitchFamily="18" charset="0"/>
              </a:rPr>
              <a:t>Ritu</a:t>
            </a:r>
            <a:r>
              <a:rPr lang="en-IN" sz="2400" dirty="0">
                <a:latin typeface="Times New Roman" panose="02020603050405020304" pitchFamily="18" charset="0"/>
                <a:cs typeface="Times New Roman" panose="02020603050405020304" pitchFamily="18" charset="0"/>
              </a:rPr>
              <a:t>.</a:t>
            </a:r>
          </a:p>
          <a:p>
            <a:endParaRPr lang="en-IN" sz="2000" dirty="0"/>
          </a:p>
        </p:txBody>
      </p:sp>
      <p:pic>
        <p:nvPicPr>
          <p:cNvPr id="5" name="Picture 4">
            <a:extLst>
              <a:ext uri="{FF2B5EF4-FFF2-40B4-BE49-F238E27FC236}">
                <a16:creationId xmlns:a16="http://schemas.microsoft.com/office/drawing/2014/main" xmlns="" id="{ABD98FA8-8AEF-4FD9-BE16-51283F69BEC8}"/>
              </a:ext>
            </a:extLst>
          </p:cNvPr>
          <p:cNvPicPr>
            <a:picLocks noChangeAspect="1"/>
          </p:cNvPicPr>
          <p:nvPr/>
        </p:nvPicPr>
        <p:blipFill>
          <a:blip r:embed="rId2"/>
          <a:stretch>
            <a:fillRect/>
          </a:stretch>
        </p:blipFill>
        <p:spPr>
          <a:xfrm>
            <a:off x="4929746" y="4273773"/>
            <a:ext cx="2466975" cy="1847850"/>
          </a:xfrm>
          <a:prstGeom prst="rect">
            <a:avLst/>
          </a:prstGeom>
        </p:spPr>
      </p:pic>
    </p:spTree>
    <p:extLst>
      <p:ext uri="{BB962C8B-B14F-4D97-AF65-F5344CB8AC3E}">
        <p14:creationId xmlns:p14="http://schemas.microsoft.com/office/powerpoint/2010/main" val="102223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par>
                                <p:cTn id="13" presetID="21"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88B8E7B-06D8-442C-AE53-BAF59FBD3ECA}"/>
              </a:ext>
            </a:extLst>
          </p:cNvPr>
          <p:cNvSpPr txBox="1"/>
          <p:nvPr/>
        </p:nvSpPr>
        <p:spPr>
          <a:xfrm>
            <a:off x="857809" y="869851"/>
            <a:ext cx="7996518" cy="461665"/>
          </a:xfrm>
          <a:prstGeom prst="rect">
            <a:avLst/>
          </a:prstGeom>
          <a:noFill/>
        </p:spPr>
        <p:txBody>
          <a:bodyPr wrap="square" rtlCol="0">
            <a:spAutoFit/>
          </a:bodyPr>
          <a:lstStyle/>
          <a:p>
            <a:r>
              <a:rPr lang="hi-IN" sz="2400" b="1" dirty="0">
                <a:latin typeface="Mangal" panose="02040503050203030202" pitchFamily="18" charset="0"/>
                <a:cs typeface="Mangal" panose="02040503050203030202" pitchFamily="18" charset="0"/>
              </a:rPr>
              <a:t>व्यभिचारि </a:t>
            </a:r>
            <a:r>
              <a:rPr lang="hi-IN" sz="2400" b="1" dirty="0" smtClean="0">
                <a:latin typeface="Mangal" panose="02040503050203030202" pitchFamily="18" charset="0"/>
                <a:cs typeface="Mangal" panose="02040503050203030202" pitchFamily="18" charset="0"/>
              </a:rPr>
              <a:t>निदान</a:t>
            </a:r>
            <a:r>
              <a:rPr lang="en-US" sz="2400" b="1" dirty="0" smtClean="0">
                <a:latin typeface="Mangal" panose="02040503050203030202" pitchFamily="18" charset="0"/>
                <a:cs typeface="Mangal" panose="02040503050203030202" pitchFamily="18" charset="0"/>
              </a:rPr>
              <a:t> </a:t>
            </a:r>
            <a:r>
              <a:rPr lang="en-US" sz="2400" b="1" dirty="0" smtClean="0">
                <a:solidFill>
                  <a:schemeClr val="accent5">
                    <a:lumMod val="50000"/>
                  </a:schemeClr>
                </a:solidFill>
                <a:latin typeface="Times New Roman" panose="02020603050405020304" pitchFamily="18" charset="0"/>
                <a:cs typeface="Times New Roman" panose="02020603050405020304" pitchFamily="18" charset="0"/>
              </a:rPr>
              <a:t>(Weakly </a:t>
            </a:r>
            <a:r>
              <a:rPr lang="en-US" sz="2400" b="1" dirty="0">
                <a:solidFill>
                  <a:schemeClr val="accent5">
                    <a:lumMod val="50000"/>
                  </a:schemeClr>
                </a:solidFill>
                <a:latin typeface="Times New Roman" panose="02020603050405020304" pitchFamily="18" charset="0"/>
                <a:cs typeface="Times New Roman" panose="02020603050405020304" pitchFamily="18" charset="0"/>
              </a:rPr>
              <a:t>Associated Agents)</a:t>
            </a:r>
            <a:endParaRPr lang="en-IN" sz="24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AB0E4867-629F-4724-BA4A-CE0E57EB7C1E}"/>
              </a:ext>
            </a:extLst>
          </p:cNvPr>
          <p:cNvSpPr txBox="1"/>
          <p:nvPr/>
        </p:nvSpPr>
        <p:spPr>
          <a:xfrm>
            <a:off x="753666" y="1544257"/>
            <a:ext cx="10730753" cy="3354765"/>
          </a:xfrm>
          <a:prstGeom prst="rect">
            <a:avLst/>
          </a:prstGeom>
          <a:noFill/>
        </p:spPr>
        <p:txBody>
          <a:bodyPr wrap="square">
            <a:spAutoFit/>
          </a:bodyPr>
          <a:lstStyle/>
          <a:p>
            <a:pPr algn="just"/>
            <a:r>
              <a:rPr lang="en-IN" sz="2400" dirty="0" err="1">
                <a:latin typeface="Mangal" panose="02040503050203030202" pitchFamily="18" charset="0"/>
                <a:cs typeface="Mangal" panose="02040503050203030202" pitchFamily="18" charset="0"/>
              </a:rPr>
              <a:t>व्यभिचारी</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यथा</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यो</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दुर्बलत्वात्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व्याधिकरण</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असमर्थः</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विजयरक्षित</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मधुकोष</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मा.नि</a:t>
            </a:r>
            <a:r>
              <a:rPr lang="en-IN" sz="2400" dirty="0">
                <a:latin typeface="Mangal" panose="02040503050203030202" pitchFamily="18" charset="0"/>
                <a:cs typeface="Mangal" panose="02040503050203030202" pitchFamily="18" charset="0"/>
              </a:rPr>
              <a:t>. 1/4 </a:t>
            </a:r>
          </a:p>
          <a:p>
            <a:pPr algn="just"/>
            <a:endParaRPr lang="en-IN" sz="2000" dirty="0">
              <a:latin typeface="Times New Roman" panose="02020603050405020304" pitchFamily="18" charset="0"/>
              <a:cs typeface="Times New Roman" panose="02020603050405020304" pitchFamily="18" charset="0"/>
            </a:endParaRPr>
          </a:p>
          <a:p>
            <a:pPr algn="just"/>
            <a:r>
              <a:rPr lang="en-IN" sz="2400" dirty="0" smtClean="0">
                <a:latin typeface="Times New Roman" panose="02020603050405020304" pitchFamily="18" charset="0"/>
                <a:cs typeface="Times New Roman" panose="02020603050405020304" pitchFamily="18" charset="0"/>
              </a:rPr>
              <a:t>For</a:t>
            </a:r>
            <a:r>
              <a:rPr lang="en-IN" sz="2400" dirty="0">
                <a:latin typeface="Times New Roman" panose="02020603050405020304" pitchFamily="18" charset="0"/>
                <a:cs typeface="Times New Roman" panose="02020603050405020304" pitchFamily="18" charset="0"/>
              </a:rPr>
              <a:t>. e.g. eating sweet does not immediately lead to the diabetes but it has the potential to-lead to </a:t>
            </a: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development of diabetes in the long run.</a:t>
            </a:r>
          </a:p>
          <a:p>
            <a:pPr algn="just"/>
            <a:r>
              <a:rPr lang="en-IN" sz="2400" dirty="0">
                <a:latin typeface="Times New Roman" panose="02020603050405020304" pitchFamily="18" charset="0"/>
                <a:cs typeface="Times New Roman" panose="02020603050405020304" pitchFamily="18" charset="0"/>
              </a:rPr>
              <a:t> In this context acharya </a:t>
            </a:r>
            <a:r>
              <a:rPr lang="en-IN" sz="2400" dirty="0" err="1">
                <a:latin typeface="Times New Roman" panose="02020603050405020304" pitchFamily="18" charset="0"/>
                <a:cs typeface="Times New Roman" panose="02020603050405020304" pitchFamily="18" charset="0"/>
              </a:rPr>
              <a:t>Vijayrakshit</a:t>
            </a:r>
            <a:r>
              <a:rPr lang="en-IN" sz="2400" dirty="0">
                <a:latin typeface="Times New Roman" panose="02020603050405020304" pitchFamily="18" charset="0"/>
                <a:cs typeface="Times New Roman" panose="02020603050405020304" pitchFamily="18" charset="0"/>
              </a:rPr>
              <a:t> had mentioned the views expressed by acharya </a:t>
            </a:r>
            <a:r>
              <a:rPr lang="en-IN" sz="2400" dirty="0" err="1">
                <a:latin typeface="Times New Roman" panose="02020603050405020304" pitchFamily="18" charset="0"/>
                <a:cs typeface="Times New Roman" panose="02020603050405020304" pitchFamily="18" charset="0"/>
              </a:rPr>
              <a:t>Charaka</a:t>
            </a:r>
            <a:r>
              <a:rPr lang="en-IN" sz="2400" dirty="0">
                <a:latin typeface="Times New Roman" panose="02020603050405020304" pitchFamily="18" charset="0"/>
                <a:cs typeface="Times New Roman" panose="02020603050405020304" pitchFamily="18" charset="0"/>
              </a:rPr>
              <a:t> in </a:t>
            </a:r>
            <a:r>
              <a:rPr lang="en-IN" sz="2400" dirty="0" err="1">
                <a:latin typeface="Times New Roman" panose="02020603050405020304" pitchFamily="18" charset="0"/>
                <a:cs typeface="Times New Roman" panose="02020603050405020304" pitchFamily="18" charset="0"/>
              </a:rPr>
              <a:t>C.Ni</a:t>
            </a:r>
            <a:r>
              <a:rPr lang="en-IN" sz="2400" dirty="0">
                <a:latin typeface="Times New Roman" panose="02020603050405020304" pitchFamily="18" charset="0"/>
                <a:cs typeface="Times New Roman" panose="02020603050405020304" pitchFamily="18" charset="0"/>
              </a:rPr>
              <a:t>. 4/4; which says that unless the aetiological factor (</a:t>
            </a:r>
            <a:r>
              <a:rPr lang="en-IN" sz="2400" dirty="0" err="1">
                <a:latin typeface="Times New Roman" panose="02020603050405020304" pitchFamily="18" charset="0"/>
                <a:cs typeface="Times New Roman" panose="02020603050405020304" pitchFamily="18" charset="0"/>
              </a:rPr>
              <a:t>nidana</a:t>
            </a:r>
            <a:r>
              <a:rPr lang="en-IN" sz="2400" dirty="0">
                <a:latin typeface="Times New Roman" panose="02020603050405020304" pitchFamily="18" charset="0"/>
                <a:cs typeface="Times New Roman" panose="02020603050405020304" pitchFamily="18" charset="0"/>
              </a:rPr>
              <a:t>), aggravated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 and the </a:t>
            </a:r>
            <a:r>
              <a:rPr lang="en-IN" sz="2400" dirty="0" err="1">
                <a:latin typeface="Times New Roman" panose="02020603050405020304" pitchFamily="18" charset="0"/>
                <a:cs typeface="Times New Roman" panose="02020603050405020304" pitchFamily="18" charset="0"/>
              </a:rPr>
              <a:t>dooshyas</a:t>
            </a:r>
            <a:r>
              <a:rPr lang="en-IN" sz="2400" dirty="0">
                <a:latin typeface="Times New Roman" panose="02020603050405020304" pitchFamily="18" charset="0"/>
                <a:cs typeface="Times New Roman" panose="02020603050405020304" pitchFamily="18" charset="0"/>
              </a:rPr>
              <a:t> become favourable to each other, disease will not result.</a:t>
            </a:r>
          </a:p>
        </p:txBody>
      </p:sp>
      <p:pic>
        <p:nvPicPr>
          <p:cNvPr id="3" name="Picture 2">
            <a:extLst>
              <a:ext uri="{FF2B5EF4-FFF2-40B4-BE49-F238E27FC236}">
                <a16:creationId xmlns:a16="http://schemas.microsoft.com/office/drawing/2014/main" xmlns="" id="{100CE446-7967-4AFB-9579-52CAFABF5E69}"/>
              </a:ext>
            </a:extLst>
          </p:cNvPr>
          <p:cNvPicPr>
            <a:picLocks noChangeAspect="1"/>
          </p:cNvPicPr>
          <p:nvPr/>
        </p:nvPicPr>
        <p:blipFill>
          <a:blip r:embed="rId2"/>
          <a:stretch>
            <a:fillRect/>
          </a:stretch>
        </p:blipFill>
        <p:spPr>
          <a:xfrm>
            <a:off x="1848418" y="4868718"/>
            <a:ext cx="2857500" cy="1228166"/>
          </a:xfrm>
          <a:prstGeom prst="rect">
            <a:avLst/>
          </a:prstGeom>
        </p:spPr>
      </p:pic>
      <p:pic>
        <p:nvPicPr>
          <p:cNvPr id="5" name="Picture 4">
            <a:extLst>
              <a:ext uri="{FF2B5EF4-FFF2-40B4-BE49-F238E27FC236}">
                <a16:creationId xmlns:a16="http://schemas.microsoft.com/office/drawing/2014/main" xmlns="" id="{5128A392-AB1D-480A-BE70-3F29F6B3461F}"/>
              </a:ext>
            </a:extLst>
          </p:cNvPr>
          <p:cNvPicPr>
            <a:picLocks noChangeAspect="1"/>
          </p:cNvPicPr>
          <p:nvPr/>
        </p:nvPicPr>
        <p:blipFill>
          <a:blip r:embed="rId3"/>
          <a:stretch>
            <a:fillRect/>
          </a:stretch>
        </p:blipFill>
        <p:spPr>
          <a:xfrm>
            <a:off x="6234952" y="4921622"/>
            <a:ext cx="2619375" cy="1228166"/>
          </a:xfrm>
          <a:prstGeom prst="rect">
            <a:avLst/>
          </a:prstGeom>
        </p:spPr>
      </p:pic>
      <p:sp>
        <p:nvSpPr>
          <p:cNvPr id="6" name="Arrow: Right 5">
            <a:extLst>
              <a:ext uri="{FF2B5EF4-FFF2-40B4-BE49-F238E27FC236}">
                <a16:creationId xmlns:a16="http://schemas.microsoft.com/office/drawing/2014/main" xmlns="" id="{0445E023-39B6-46C3-A5EB-0FBAB43AF78C}"/>
              </a:ext>
            </a:extLst>
          </p:cNvPr>
          <p:cNvSpPr/>
          <p:nvPr/>
        </p:nvSpPr>
        <p:spPr>
          <a:xfrm>
            <a:off x="5084952" y="5535705"/>
            <a:ext cx="770965" cy="188259"/>
          </a:xfrm>
          <a:prstGeom prst="rightArrow">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40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502ABA3-FF90-4963-A243-55E88DC63334}"/>
              </a:ext>
            </a:extLst>
          </p:cNvPr>
          <p:cNvSpPr txBox="1"/>
          <p:nvPr/>
        </p:nvSpPr>
        <p:spPr>
          <a:xfrm>
            <a:off x="833718" y="1004047"/>
            <a:ext cx="5620870" cy="461665"/>
          </a:xfrm>
          <a:prstGeom prst="rect">
            <a:avLst/>
          </a:prstGeom>
          <a:noFill/>
        </p:spPr>
        <p:txBody>
          <a:bodyPr wrap="square" rtlCol="0">
            <a:spAutoFit/>
          </a:bodyPr>
          <a:lstStyle/>
          <a:p>
            <a:r>
              <a:rPr lang="en-IN" sz="2400" b="1" dirty="0" err="1" smtClean="0">
                <a:latin typeface="Mangal" panose="02040503050203030202" pitchFamily="18" charset="0"/>
                <a:cs typeface="Mangal" panose="02040503050203030202" pitchFamily="18" charset="0"/>
              </a:rPr>
              <a:t>प्राधानिक</a:t>
            </a:r>
            <a:r>
              <a:rPr lang="en-IN" sz="2400" b="1" dirty="0" smtClean="0">
                <a:latin typeface="Mangal" panose="02040503050203030202" pitchFamily="18" charset="0"/>
                <a:cs typeface="Mangal" panose="02040503050203030202" pitchFamily="18" charset="0"/>
              </a:rPr>
              <a:t> </a:t>
            </a:r>
            <a:r>
              <a:rPr lang="hi-IN" sz="2400" b="1" dirty="0" smtClean="0">
                <a:latin typeface="Mangal" panose="02040503050203030202" pitchFamily="18" charset="0"/>
                <a:cs typeface="Mangal" panose="02040503050203030202" pitchFamily="18" charset="0"/>
              </a:rPr>
              <a:t>निदान</a:t>
            </a:r>
            <a:r>
              <a:rPr lang="en-US" sz="2400" b="1" dirty="0" smtClean="0">
                <a:solidFill>
                  <a:schemeClr val="accent5">
                    <a:lumMod val="50000"/>
                  </a:schemeClr>
                </a:solidFill>
                <a:latin typeface="Mangal" panose="02040503050203030202" pitchFamily="18" charset="0"/>
                <a:cs typeface="Mangal" panose="02040503050203030202" pitchFamily="18" charset="0"/>
              </a:rPr>
              <a:t> </a:t>
            </a:r>
            <a:r>
              <a:rPr lang="en-US" sz="2400" b="1" dirty="0" smtClean="0">
                <a:solidFill>
                  <a:schemeClr val="accent5">
                    <a:lumMod val="50000"/>
                  </a:schemeClr>
                </a:solidFill>
                <a:latin typeface="Times New Roman" panose="02020603050405020304" pitchFamily="18" charset="0"/>
                <a:cs typeface="Times New Roman" panose="02020603050405020304" pitchFamily="18" charset="0"/>
              </a:rPr>
              <a:t>(</a:t>
            </a:r>
            <a:r>
              <a:rPr lang="en-US" sz="2400" b="1" dirty="0">
                <a:solidFill>
                  <a:schemeClr val="accent5">
                    <a:lumMod val="50000"/>
                  </a:schemeClr>
                </a:solidFill>
                <a:latin typeface="Times New Roman" panose="02020603050405020304" pitchFamily="18" charset="0"/>
                <a:cs typeface="Times New Roman" panose="02020603050405020304" pitchFamily="18" charset="0"/>
              </a:rPr>
              <a:t>Fatal Agents)</a:t>
            </a:r>
            <a:endParaRPr lang="en-IN" sz="24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9F32522-F527-4E5E-A6A0-C9A6503566CE}"/>
              </a:ext>
            </a:extLst>
          </p:cNvPr>
          <p:cNvSpPr txBox="1"/>
          <p:nvPr/>
        </p:nvSpPr>
        <p:spPr>
          <a:xfrm>
            <a:off x="959223" y="2169476"/>
            <a:ext cx="10533529" cy="1754326"/>
          </a:xfrm>
          <a:prstGeom prst="rect">
            <a:avLst/>
          </a:prstGeom>
          <a:noFill/>
        </p:spPr>
        <p:txBody>
          <a:bodyPr wrap="square">
            <a:spAutoFit/>
          </a:bodyPr>
          <a:lstStyle/>
          <a:p>
            <a:r>
              <a:rPr lang="en-IN" sz="2400" dirty="0" err="1">
                <a:latin typeface="Mangal" panose="02040503050203030202" pitchFamily="18" charset="0"/>
                <a:cs typeface="Mangal" panose="02040503050203030202" pitchFamily="18" charset="0"/>
              </a:rPr>
              <a:t>प्राधानिको</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यथा</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विषादि</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विजयरक्षित</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मधुकोष</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मा</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नि</a:t>
            </a:r>
            <a:r>
              <a:rPr lang="en-IN" sz="2400" dirty="0">
                <a:latin typeface="Mangal" panose="02040503050203030202" pitchFamily="18" charset="0"/>
                <a:cs typeface="Mangal" panose="02040503050203030202" pitchFamily="18" charset="0"/>
              </a:rPr>
              <a:t>. </a:t>
            </a:r>
            <a:r>
              <a:rPr lang="en-IN" sz="2400" dirty="0">
                <a:latin typeface="Times New Roman" panose="02020603050405020304" pitchFamily="18" charset="0"/>
                <a:cs typeface="Times New Roman" panose="02020603050405020304" pitchFamily="18" charset="0"/>
              </a:rPr>
              <a:t>1/4</a:t>
            </a:r>
          </a:p>
          <a:p>
            <a:r>
              <a:rPr lang="en-IN" sz="2400" dirty="0">
                <a:latin typeface="Times New Roman" panose="02020603050405020304" pitchFamily="18" charset="0"/>
                <a:cs typeface="Times New Roman" panose="02020603050405020304" pitchFamily="18" charset="0"/>
              </a:rPr>
              <a:t>This refers to the fatal causes which instantaneously lead to the development of disease. </a:t>
            </a:r>
          </a:p>
          <a:p>
            <a:endParaRPr lang="en-IN" sz="12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For e.g. Poisons.</a:t>
            </a:r>
          </a:p>
        </p:txBody>
      </p:sp>
      <p:pic>
        <p:nvPicPr>
          <p:cNvPr id="3" name="Picture 2">
            <a:extLst>
              <a:ext uri="{FF2B5EF4-FFF2-40B4-BE49-F238E27FC236}">
                <a16:creationId xmlns:a16="http://schemas.microsoft.com/office/drawing/2014/main" xmlns="" id="{5D6EB4A5-328D-4AFE-9CC6-8221BEC9F167}"/>
              </a:ext>
            </a:extLst>
          </p:cNvPr>
          <p:cNvPicPr>
            <a:picLocks noChangeAspect="1"/>
          </p:cNvPicPr>
          <p:nvPr/>
        </p:nvPicPr>
        <p:blipFill>
          <a:blip r:embed="rId2"/>
          <a:stretch>
            <a:fillRect/>
          </a:stretch>
        </p:blipFill>
        <p:spPr>
          <a:xfrm>
            <a:off x="2647732" y="3901036"/>
            <a:ext cx="1992842" cy="13261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xmlns="" id="{A7B30DD6-C512-4051-ADF0-592B671E8E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5300" y="3284901"/>
            <a:ext cx="2842683" cy="2558415"/>
          </a:xfrm>
          <a:prstGeom prst="rect">
            <a:avLst/>
          </a:prstGeom>
        </p:spPr>
      </p:pic>
      <p:pic>
        <p:nvPicPr>
          <p:cNvPr id="7" name="Picture 6">
            <a:extLst>
              <a:ext uri="{FF2B5EF4-FFF2-40B4-BE49-F238E27FC236}">
                <a16:creationId xmlns:a16="http://schemas.microsoft.com/office/drawing/2014/main" xmlns="" id="{5681A309-02D8-4264-A8E9-5D45D984AA0C}"/>
              </a:ext>
            </a:extLst>
          </p:cNvPr>
          <p:cNvPicPr>
            <a:picLocks noChangeAspect="1"/>
          </p:cNvPicPr>
          <p:nvPr/>
        </p:nvPicPr>
        <p:blipFill>
          <a:blip r:embed="rId4"/>
          <a:stretch>
            <a:fillRect/>
          </a:stretch>
        </p:blipFill>
        <p:spPr>
          <a:xfrm>
            <a:off x="5586516" y="4027478"/>
            <a:ext cx="1992842" cy="13234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2274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68C6139-748B-41DE-90C0-976BFCEC2009}"/>
              </a:ext>
            </a:extLst>
          </p:cNvPr>
          <p:cNvSpPr txBox="1"/>
          <p:nvPr/>
        </p:nvSpPr>
        <p:spPr>
          <a:xfrm>
            <a:off x="4464423" y="236675"/>
            <a:ext cx="344244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CLASSIFICATION - 2</a:t>
            </a:r>
            <a:endParaRPr lang="en-IN" sz="2000" b="1" dirty="0">
              <a:latin typeface="Times New Roman" panose="02020603050405020304" pitchFamily="18" charset="0"/>
              <a:cs typeface="Times New Roman" panose="02020603050405020304" pitchFamily="18" charset="0"/>
            </a:endParaRPr>
          </a:p>
        </p:txBody>
      </p:sp>
      <p:sp>
        <p:nvSpPr>
          <p:cNvPr id="3" name="Isosceles Triangle 2">
            <a:extLst>
              <a:ext uri="{FF2B5EF4-FFF2-40B4-BE49-F238E27FC236}">
                <a16:creationId xmlns:a16="http://schemas.microsoft.com/office/drawing/2014/main" xmlns="" id="{A2EF7514-BCDB-4BB6-B6A0-5403B3437ADE}"/>
              </a:ext>
            </a:extLst>
          </p:cNvPr>
          <p:cNvSpPr/>
          <p:nvPr/>
        </p:nvSpPr>
        <p:spPr>
          <a:xfrm>
            <a:off x="3987301" y="1817159"/>
            <a:ext cx="3514164" cy="2814917"/>
          </a:xfrm>
          <a:prstGeom prst="triangle">
            <a:avLst/>
          </a:prstGeom>
          <a:solidFill>
            <a:schemeClr val="accent3">
              <a:lumMod val="60000"/>
              <a:lumOff val="40000"/>
            </a:schemeClr>
          </a:solidFill>
          <a:ln w="127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FE8559F-9A79-4296-A3CF-8E708971EC7E}"/>
              </a:ext>
            </a:extLst>
          </p:cNvPr>
          <p:cNvSpPr/>
          <p:nvPr/>
        </p:nvSpPr>
        <p:spPr>
          <a:xfrm>
            <a:off x="3514165" y="1335741"/>
            <a:ext cx="4697506" cy="416860"/>
          </a:xfrm>
          <a:prstGeom prst="rect">
            <a:avLst/>
          </a:prstGeom>
          <a:solidFill>
            <a:schemeClr val="accent4">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35725544-AC0B-4C31-B8C4-419387A1515E}"/>
              </a:ext>
            </a:extLst>
          </p:cNvPr>
          <p:cNvSpPr/>
          <p:nvPr/>
        </p:nvSpPr>
        <p:spPr>
          <a:xfrm>
            <a:off x="7849095" y="4423646"/>
            <a:ext cx="3137648" cy="416860"/>
          </a:xfrm>
          <a:prstGeom prst="rect">
            <a:avLst/>
          </a:prstGeom>
          <a:solidFill>
            <a:schemeClr val="accent4">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xmlns="" id="{47B33039-6483-4593-9B5E-EBAFFC02EDF3}"/>
              </a:ext>
            </a:extLst>
          </p:cNvPr>
          <p:cNvSpPr/>
          <p:nvPr/>
        </p:nvSpPr>
        <p:spPr>
          <a:xfrm>
            <a:off x="412376" y="4423646"/>
            <a:ext cx="3227295" cy="416860"/>
          </a:xfrm>
          <a:prstGeom prst="rect">
            <a:avLst/>
          </a:prstGeom>
          <a:solidFill>
            <a:schemeClr val="accent4">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1FCBD390-800E-4BB8-B9FC-132FFBE47E87}"/>
              </a:ext>
            </a:extLst>
          </p:cNvPr>
          <p:cNvSpPr txBox="1"/>
          <p:nvPr/>
        </p:nvSpPr>
        <p:spPr>
          <a:xfrm>
            <a:off x="3639671" y="1383269"/>
            <a:ext cx="4401670" cy="461665"/>
          </a:xfrm>
          <a:prstGeom prst="rect">
            <a:avLst/>
          </a:prstGeom>
          <a:noFill/>
        </p:spPr>
        <p:txBody>
          <a:bodyPr wrap="square" rtlCol="0">
            <a:spAutoFit/>
          </a:bodyPr>
          <a:lstStyle/>
          <a:p>
            <a:pPr algn="ctr"/>
            <a:r>
              <a:rPr lang="en-IN" sz="2400" b="1" dirty="0" err="1">
                <a:latin typeface="Mangal" panose="02040503050203030202" pitchFamily="18" charset="0"/>
                <a:cs typeface="Mangal" panose="02040503050203030202" pitchFamily="18" charset="0"/>
              </a:rPr>
              <a:t>असात्म्येन्द्रियार्थ</a:t>
            </a:r>
            <a:r>
              <a:rPr lang="en-IN" sz="2400" b="1" dirty="0">
                <a:latin typeface="Mangal" panose="02040503050203030202" pitchFamily="18" charset="0"/>
                <a:cs typeface="Mangal" panose="02040503050203030202" pitchFamily="18" charset="0"/>
              </a:rPr>
              <a:t> </a:t>
            </a:r>
            <a:r>
              <a:rPr lang="en-IN" sz="2400" b="1" dirty="0" err="1">
                <a:latin typeface="Mangal" panose="02040503050203030202" pitchFamily="18" charset="0"/>
                <a:cs typeface="Mangal" panose="02040503050203030202" pitchFamily="18" charset="0"/>
              </a:rPr>
              <a:t>संयोग</a:t>
            </a:r>
            <a:endParaRPr lang="en-IN" sz="2400" dirty="0"/>
          </a:p>
        </p:txBody>
      </p:sp>
      <p:sp>
        <p:nvSpPr>
          <p:cNvPr id="9" name="TextBox 8">
            <a:extLst>
              <a:ext uri="{FF2B5EF4-FFF2-40B4-BE49-F238E27FC236}">
                <a16:creationId xmlns:a16="http://schemas.microsoft.com/office/drawing/2014/main" xmlns="" id="{5B3CE5A7-F827-488F-9036-3A78D64208CA}"/>
              </a:ext>
            </a:extLst>
          </p:cNvPr>
          <p:cNvSpPr txBox="1"/>
          <p:nvPr/>
        </p:nvSpPr>
        <p:spPr>
          <a:xfrm>
            <a:off x="475130" y="4472515"/>
            <a:ext cx="3738282" cy="461665"/>
          </a:xfrm>
          <a:prstGeom prst="rect">
            <a:avLst/>
          </a:prstGeom>
          <a:noFill/>
        </p:spPr>
        <p:txBody>
          <a:bodyPr wrap="square" rtlCol="0">
            <a:spAutoFit/>
          </a:bodyPr>
          <a:lstStyle/>
          <a:p>
            <a:pPr algn="ctr"/>
            <a:r>
              <a:rPr lang="en-IN" sz="2400" b="1" dirty="0" err="1">
                <a:latin typeface="Mangal" panose="02040503050203030202" pitchFamily="18" charset="0"/>
                <a:cs typeface="Mangal" panose="02040503050203030202" pitchFamily="18" charset="0"/>
              </a:rPr>
              <a:t>प्रज्ञापराध</a:t>
            </a:r>
            <a:endParaRPr lang="en-IN" sz="2400" dirty="0"/>
          </a:p>
        </p:txBody>
      </p:sp>
      <p:sp>
        <p:nvSpPr>
          <p:cNvPr id="12" name="TextBox 11">
            <a:extLst>
              <a:ext uri="{FF2B5EF4-FFF2-40B4-BE49-F238E27FC236}">
                <a16:creationId xmlns:a16="http://schemas.microsoft.com/office/drawing/2014/main" xmlns="" id="{089571EC-E674-4ADE-B608-98171B0EB895}"/>
              </a:ext>
            </a:extLst>
          </p:cNvPr>
          <p:cNvSpPr txBox="1"/>
          <p:nvPr/>
        </p:nvSpPr>
        <p:spPr>
          <a:xfrm>
            <a:off x="850007" y="5464446"/>
            <a:ext cx="10414146" cy="830997"/>
          </a:xfrm>
          <a:prstGeom prst="rect">
            <a:avLst/>
          </a:prstGeom>
          <a:noFill/>
        </p:spPr>
        <p:txBody>
          <a:bodyPr wrap="square">
            <a:spAutoFit/>
          </a:bodyPr>
          <a:lstStyle/>
          <a:p>
            <a:r>
              <a:rPr lang="en-IN" sz="2400" b="1" dirty="0" err="1">
                <a:latin typeface="Mangal" panose="02040503050203030202" pitchFamily="18" charset="0"/>
                <a:cs typeface="Mangal" panose="02040503050203030202" pitchFamily="18" charset="0"/>
              </a:rPr>
              <a:t>त्रिविधो</a:t>
            </a:r>
            <a:r>
              <a:rPr lang="en-IN" sz="2400" b="1" dirty="0">
                <a:latin typeface="Mangal" panose="02040503050203030202" pitchFamily="18" charset="0"/>
                <a:cs typeface="Mangal" panose="02040503050203030202" pitchFamily="18" charset="0"/>
              </a:rPr>
              <a:t> </a:t>
            </a:r>
            <a:r>
              <a:rPr lang="en-IN" sz="2400" b="1" dirty="0" err="1">
                <a:latin typeface="Mangal" panose="02040503050203030202" pitchFamily="18" charset="0"/>
                <a:cs typeface="Mangal" panose="02040503050203030202" pitchFamily="18" charset="0"/>
              </a:rPr>
              <a:t>वा</a:t>
            </a:r>
            <a:r>
              <a:rPr lang="en-IN" sz="2400" b="1" dirty="0">
                <a:latin typeface="Mangal" panose="02040503050203030202" pitchFamily="18" charset="0"/>
                <a:cs typeface="Mangal" panose="02040503050203030202" pitchFamily="18" charset="0"/>
              </a:rPr>
              <a:t> </a:t>
            </a:r>
            <a:r>
              <a:rPr lang="en-IN" sz="2400" b="1" dirty="0" err="1">
                <a:latin typeface="Mangal" panose="02040503050203030202" pitchFamily="18" charset="0"/>
                <a:cs typeface="Mangal" panose="02040503050203030202" pitchFamily="18" charset="0"/>
              </a:rPr>
              <a:t>असात्म्येन्द्रियार्थ</a:t>
            </a:r>
            <a:r>
              <a:rPr lang="en-IN" sz="2400" b="1" dirty="0">
                <a:latin typeface="Mangal" panose="02040503050203030202" pitchFamily="18" charset="0"/>
                <a:cs typeface="Mangal" panose="02040503050203030202" pitchFamily="18" charset="0"/>
              </a:rPr>
              <a:t> </a:t>
            </a:r>
            <a:r>
              <a:rPr lang="en-IN" sz="2400" b="1" dirty="0" err="1">
                <a:latin typeface="Mangal" panose="02040503050203030202" pitchFamily="18" charset="0"/>
                <a:cs typeface="Mangal" panose="02040503050203030202" pitchFamily="18" charset="0"/>
              </a:rPr>
              <a:t>संयोग</a:t>
            </a:r>
            <a:r>
              <a:rPr lang="en-IN" sz="2400" b="1" dirty="0">
                <a:latin typeface="Mangal" panose="02040503050203030202" pitchFamily="18" charset="0"/>
                <a:cs typeface="Mangal" panose="02040503050203030202" pitchFamily="18" charset="0"/>
              </a:rPr>
              <a:t> </a:t>
            </a:r>
            <a:r>
              <a:rPr lang="en-IN" sz="2400" b="1" dirty="0" err="1">
                <a:latin typeface="Mangal" panose="02040503050203030202" pitchFamily="18" charset="0"/>
                <a:cs typeface="Mangal" panose="02040503050203030202" pitchFamily="18" charset="0"/>
              </a:rPr>
              <a:t>प्रज्ञापराध</a:t>
            </a:r>
            <a:r>
              <a:rPr lang="en-IN" sz="2400" b="1" dirty="0">
                <a:latin typeface="Mangal" panose="02040503050203030202" pitchFamily="18" charset="0"/>
                <a:cs typeface="Mangal" panose="02040503050203030202" pitchFamily="18" charset="0"/>
              </a:rPr>
              <a:t> </a:t>
            </a:r>
            <a:r>
              <a:rPr lang="hi-IN" sz="2400" b="1" dirty="0">
                <a:latin typeface="Mangal" panose="02040503050203030202" pitchFamily="18" charset="0"/>
                <a:cs typeface="Mangal" panose="02040503050203030202" pitchFamily="18" charset="0"/>
              </a:rPr>
              <a:t>परिणा</a:t>
            </a:r>
            <a:r>
              <a:rPr lang="en-IN" sz="2400" b="1" dirty="0">
                <a:latin typeface="Mangal" panose="02040503050203030202" pitchFamily="18" charset="0"/>
                <a:cs typeface="Mangal" panose="02040503050203030202" pitchFamily="18" charset="0"/>
              </a:rPr>
              <a:t>म </a:t>
            </a:r>
            <a:r>
              <a:rPr lang="en-IN" sz="2400" b="1" dirty="0" err="1">
                <a:latin typeface="Mangal" panose="02040503050203030202" pitchFamily="18" charset="0"/>
                <a:cs typeface="Mangal" panose="02040503050203030202" pitchFamily="18" charset="0"/>
              </a:rPr>
              <a:t>भेदात्</a:t>
            </a:r>
            <a:r>
              <a:rPr lang="en-IN" sz="2400" b="1" dirty="0">
                <a:latin typeface="Mangal" panose="02040503050203030202" pitchFamily="18" charset="0"/>
                <a:cs typeface="Mangal" panose="02040503050203030202" pitchFamily="18" charset="0"/>
              </a:rPr>
              <a:t> । </a:t>
            </a:r>
            <a:r>
              <a:rPr lang="en-IN" sz="2400" b="1" dirty="0" err="1">
                <a:latin typeface="Mangal" panose="02040503050203030202" pitchFamily="18" charset="0"/>
                <a:cs typeface="Mangal" panose="02040503050203030202" pitchFamily="18" charset="0"/>
              </a:rPr>
              <a:t>विजयरक्षित</a:t>
            </a:r>
            <a:r>
              <a:rPr lang="en-IN" sz="2400" b="1" dirty="0">
                <a:latin typeface="Mangal" panose="02040503050203030202" pitchFamily="18" charset="0"/>
                <a:cs typeface="Mangal" panose="02040503050203030202" pitchFamily="18" charset="0"/>
              </a:rPr>
              <a:t> - </a:t>
            </a:r>
            <a:r>
              <a:rPr lang="en-IN" sz="2400" b="1" dirty="0" err="1">
                <a:latin typeface="Mangal" panose="02040503050203030202" pitchFamily="18" charset="0"/>
                <a:cs typeface="Mangal" panose="02040503050203030202" pitchFamily="18" charset="0"/>
              </a:rPr>
              <a:t>मधुकोष</a:t>
            </a:r>
            <a:r>
              <a:rPr lang="en-IN" sz="2400" b="1" dirty="0">
                <a:latin typeface="Mangal" panose="02040503050203030202" pitchFamily="18" charset="0"/>
                <a:cs typeface="Mangal" panose="02040503050203030202" pitchFamily="18" charset="0"/>
              </a:rPr>
              <a:t> - मा.नि.1 /4</a:t>
            </a:r>
          </a:p>
        </p:txBody>
      </p:sp>
      <p:pic>
        <p:nvPicPr>
          <p:cNvPr id="11" name="Picture 10">
            <a:extLst>
              <a:ext uri="{FF2B5EF4-FFF2-40B4-BE49-F238E27FC236}">
                <a16:creationId xmlns:a16="http://schemas.microsoft.com/office/drawing/2014/main" xmlns="" id="{E998EFB0-16CA-4666-BF5F-CBFD4B9464AD}"/>
              </a:ext>
            </a:extLst>
          </p:cNvPr>
          <p:cNvPicPr>
            <a:picLocks noChangeAspect="1"/>
          </p:cNvPicPr>
          <p:nvPr/>
        </p:nvPicPr>
        <p:blipFill>
          <a:blip r:embed="rId2"/>
          <a:stretch>
            <a:fillRect/>
          </a:stretch>
        </p:blipFill>
        <p:spPr>
          <a:xfrm>
            <a:off x="8337177" y="1009275"/>
            <a:ext cx="1934276" cy="1381626"/>
          </a:xfrm>
          <a:prstGeom prst="rect">
            <a:avLst/>
          </a:prstGeom>
        </p:spPr>
      </p:pic>
      <p:pic>
        <p:nvPicPr>
          <p:cNvPr id="13" name="Picture 12">
            <a:extLst>
              <a:ext uri="{FF2B5EF4-FFF2-40B4-BE49-F238E27FC236}">
                <a16:creationId xmlns:a16="http://schemas.microsoft.com/office/drawing/2014/main" xmlns="" id="{656DE681-0C3A-4B50-8227-D5B120A46B08}"/>
              </a:ext>
            </a:extLst>
          </p:cNvPr>
          <p:cNvPicPr>
            <a:picLocks noChangeAspect="1"/>
          </p:cNvPicPr>
          <p:nvPr/>
        </p:nvPicPr>
        <p:blipFill>
          <a:blip r:embed="rId3"/>
          <a:stretch>
            <a:fillRect/>
          </a:stretch>
        </p:blipFill>
        <p:spPr>
          <a:xfrm>
            <a:off x="1312332" y="3522608"/>
            <a:ext cx="1439335" cy="8060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xmlns="" id="{19AFB547-C141-4FD8-9AFB-4C7839697778}"/>
              </a:ext>
            </a:extLst>
          </p:cNvPr>
          <p:cNvPicPr>
            <a:picLocks noChangeAspect="1"/>
          </p:cNvPicPr>
          <p:nvPr/>
        </p:nvPicPr>
        <p:blipFill>
          <a:blip r:embed="rId4"/>
          <a:stretch>
            <a:fillRect/>
          </a:stretch>
        </p:blipFill>
        <p:spPr>
          <a:xfrm>
            <a:off x="8468890" y="3496850"/>
            <a:ext cx="1670850" cy="861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xmlns="" id="{A2A29680-486D-4BF9-890B-C33EB2C0F62C}"/>
              </a:ext>
            </a:extLst>
          </p:cNvPr>
          <p:cNvPicPr>
            <a:picLocks noChangeAspect="1"/>
          </p:cNvPicPr>
          <p:nvPr/>
        </p:nvPicPr>
        <p:blipFill rotWithShape="1">
          <a:blip r:embed="rId5"/>
          <a:srcRect b="8842"/>
          <a:stretch/>
        </p:blipFill>
        <p:spPr>
          <a:xfrm>
            <a:off x="1699307" y="991250"/>
            <a:ext cx="1644528" cy="1381626"/>
          </a:xfrm>
          <a:prstGeom prst="rect">
            <a:avLst/>
          </a:prstGeom>
        </p:spPr>
      </p:pic>
      <p:sp>
        <p:nvSpPr>
          <p:cNvPr id="17" name="TextBox 16">
            <a:extLst>
              <a:ext uri="{FF2B5EF4-FFF2-40B4-BE49-F238E27FC236}">
                <a16:creationId xmlns:a16="http://schemas.microsoft.com/office/drawing/2014/main" xmlns="" id="{0F38EFA1-7049-4B85-A954-21B07EC69C62}"/>
              </a:ext>
            </a:extLst>
          </p:cNvPr>
          <p:cNvSpPr txBox="1"/>
          <p:nvPr/>
        </p:nvSpPr>
        <p:spPr>
          <a:xfrm>
            <a:off x="5112371" y="3416015"/>
            <a:ext cx="1264024" cy="523220"/>
          </a:xfrm>
          <a:prstGeom prst="rect">
            <a:avLst/>
          </a:prstGeom>
          <a:noFill/>
        </p:spPr>
        <p:txBody>
          <a:bodyPr wrap="square" rtlCol="0">
            <a:spAutoFit/>
          </a:bodyPr>
          <a:lstStyle/>
          <a:p>
            <a:r>
              <a:rPr lang="hi-IN" sz="2800" b="1" dirty="0">
                <a:latin typeface="Mangal" panose="02040503050203030202" pitchFamily="18" charset="0"/>
                <a:cs typeface="Mangal" panose="02040503050203030202" pitchFamily="18" charset="0"/>
              </a:rPr>
              <a:t>निदान</a:t>
            </a:r>
            <a:endParaRPr lang="en-IN" sz="2800" b="1" dirty="0"/>
          </a:p>
        </p:txBody>
      </p:sp>
      <p:sp>
        <p:nvSpPr>
          <p:cNvPr id="18" name="TextBox 17">
            <a:extLst>
              <a:ext uri="{FF2B5EF4-FFF2-40B4-BE49-F238E27FC236}">
                <a16:creationId xmlns:a16="http://schemas.microsoft.com/office/drawing/2014/main" xmlns="" id="{6D61C1BD-9B9D-4C00-A314-136484910523}"/>
              </a:ext>
            </a:extLst>
          </p:cNvPr>
          <p:cNvSpPr txBox="1"/>
          <p:nvPr/>
        </p:nvSpPr>
        <p:spPr>
          <a:xfrm>
            <a:off x="8522260" y="4447410"/>
            <a:ext cx="1564110" cy="461665"/>
          </a:xfrm>
          <a:prstGeom prst="rect">
            <a:avLst/>
          </a:prstGeom>
          <a:noFill/>
        </p:spPr>
        <p:txBody>
          <a:bodyPr wrap="square" rtlCol="0">
            <a:spAutoFit/>
          </a:bodyPr>
          <a:lstStyle/>
          <a:p>
            <a:r>
              <a:rPr lang="hi-IN" sz="2400" b="1" dirty="0">
                <a:latin typeface="Mangal" panose="02040503050203030202" pitchFamily="18" charset="0"/>
                <a:cs typeface="Mangal" panose="02040503050203030202" pitchFamily="18" charset="0"/>
              </a:rPr>
              <a:t>परिणा</a:t>
            </a:r>
            <a:r>
              <a:rPr lang="en-IN" sz="2400" b="1" dirty="0">
                <a:latin typeface="Mangal" panose="02040503050203030202" pitchFamily="18" charset="0"/>
                <a:cs typeface="Mangal" panose="02040503050203030202" pitchFamily="18" charset="0"/>
              </a:rPr>
              <a:t>म</a:t>
            </a:r>
            <a:endParaRPr lang="en-IN" sz="2400" dirty="0"/>
          </a:p>
        </p:txBody>
      </p:sp>
    </p:spTree>
    <p:extLst>
      <p:ext uri="{BB962C8B-B14F-4D97-AF65-F5344CB8AC3E}">
        <p14:creationId xmlns:p14="http://schemas.microsoft.com/office/powerpoint/2010/main" val="387114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ppt_x"/>
                                          </p:val>
                                        </p:tav>
                                        <p:tav tm="100000">
                                          <p:val>
                                            <p:strVal val="#ppt_x"/>
                                          </p:val>
                                        </p:tav>
                                      </p:tavLst>
                                    </p:anim>
                                    <p:anim calcmode="lin" valueType="num">
                                      <p:cBhvr additive="base">
                                        <p:cTn id="60" dur="500" fill="hold"/>
                                        <p:tgtEl>
                                          <p:spTgt spid="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ppt_x"/>
                                          </p:val>
                                        </p:tav>
                                        <p:tav tm="100000">
                                          <p:val>
                                            <p:strVal val="#ppt_x"/>
                                          </p:val>
                                        </p:tav>
                                      </p:tavLst>
                                    </p:anim>
                                    <p:anim calcmode="lin" valueType="num">
                                      <p:cBhvr additive="base">
                                        <p:cTn id="6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p:bldP spid="9" grpId="0"/>
      <p:bldP spid="12"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7BA5CC1-9D15-40FD-8AFA-19B82ABCDB80}"/>
              </a:ext>
            </a:extLst>
          </p:cNvPr>
          <p:cNvSpPr txBox="1"/>
          <p:nvPr/>
        </p:nvSpPr>
        <p:spPr>
          <a:xfrm>
            <a:off x="753034" y="1147482"/>
            <a:ext cx="9654990" cy="461665"/>
          </a:xfrm>
          <a:prstGeom prst="rect">
            <a:avLst/>
          </a:prstGeom>
          <a:noFill/>
        </p:spPr>
        <p:txBody>
          <a:bodyPr wrap="square" rtlCol="0">
            <a:spAutoFit/>
          </a:bodyPr>
          <a:lstStyle/>
          <a:p>
            <a:r>
              <a:rPr lang="en-IN" sz="2400" b="1" dirty="0" err="1">
                <a:latin typeface="Mangal" panose="02040503050203030202" pitchFamily="18" charset="0"/>
                <a:cs typeface="Mangal" panose="02040503050203030202" pitchFamily="18" charset="0"/>
              </a:rPr>
              <a:t>असात्म्येन्द्रियार्थ</a:t>
            </a:r>
            <a:r>
              <a:rPr lang="en-IN" sz="2400" b="1" dirty="0">
                <a:latin typeface="Mangal" panose="02040503050203030202" pitchFamily="18" charset="0"/>
                <a:cs typeface="Mangal" panose="02040503050203030202" pitchFamily="18" charset="0"/>
              </a:rPr>
              <a:t> </a:t>
            </a:r>
            <a:r>
              <a:rPr lang="en-IN" sz="2400" b="1" dirty="0" err="1" smtClean="0">
                <a:latin typeface="Mangal" panose="02040503050203030202" pitchFamily="18" charset="0"/>
                <a:cs typeface="Mangal" panose="02040503050203030202" pitchFamily="18" charset="0"/>
              </a:rPr>
              <a:t>संयोग</a:t>
            </a:r>
            <a:r>
              <a:rPr lang="en-IN" sz="2400" dirty="0" smtClean="0"/>
              <a:t> </a:t>
            </a:r>
            <a:r>
              <a:rPr lang="en-US" sz="2400" b="1" dirty="0" smtClean="0">
                <a:latin typeface="Times New Roman" panose="02020603050405020304" pitchFamily="18" charset="0"/>
                <a:cs typeface="Times New Roman" panose="02020603050405020304" pitchFamily="18" charset="0"/>
              </a:rPr>
              <a:t>(Sensory </a:t>
            </a:r>
            <a:r>
              <a:rPr lang="en-US" sz="2400" b="1" dirty="0">
                <a:latin typeface="Times New Roman" panose="02020603050405020304" pitchFamily="18" charset="0"/>
                <a:cs typeface="Times New Roman" panose="02020603050405020304" pitchFamily="18" charset="0"/>
              </a:rPr>
              <a:t>Incompatibility)</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346F8F09-33A8-4E42-95F2-74DE2520F88F}"/>
              </a:ext>
            </a:extLst>
          </p:cNvPr>
          <p:cNvSpPr txBox="1"/>
          <p:nvPr/>
        </p:nvSpPr>
        <p:spPr>
          <a:xfrm>
            <a:off x="753033" y="1867398"/>
            <a:ext cx="9421907" cy="2862322"/>
          </a:xfrm>
          <a:prstGeom prst="rect">
            <a:avLst/>
          </a:prstGeom>
          <a:noFill/>
        </p:spPr>
        <p:txBody>
          <a:bodyPr wrap="square">
            <a:spAutoFit/>
          </a:bodyPr>
          <a:lstStyle/>
          <a:p>
            <a:r>
              <a:rPr lang="en-IN" sz="2000" dirty="0" err="1">
                <a:solidFill>
                  <a:schemeClr val="accent4">
                    <a:lumMod val="75000"/>
                  </a:schemeClr>
                </a:solidFill>
              </a:rPr>
              <a:t>श्रवणेंद्रिय</a:t>
            </a:r>
            <a:r>
              <a:rPr lang="en-IN" sz="2000" dirty="0">
                <a:solidFill>
                  <a:schemeClr val="accent4">
                    <a:lumMod val="75000"/>
                  </a:schemeClr>
                </a:solidFill>
              </a:rPr>
              <a:t> :</a:t>
            </a:r>
          </a:p>
          <a:p>
            <a:r>
              <a:rPr lang="en-IN" sz="2000" dirty="0"/>
              <a:t>1) </a:t>
            </a:r>
            <a:r>
              <a:rPr lang="en-IN" sz="2000" dirty="0" err="1"/>
              <a:t>हीनयोग</a:t>
            </a:r>
            <a:r>
              <a:rPr lang="en-IN" sz="2000" dirty="0"/>
              <a:t> - </a:t>
            </a:r>
            <a:r>
              <a:rPr lang="en-IN" sz="2000" dirty="0" err="1"/>
              <a:t>सर्वशो</a:t>
            </a:r>
            <a:r>
              <a:rPr lang="en-IN" sz="2000" dirty="0"/>
              <a:t> न </a:t>
            </a:r>
            <a:r>
              <a:rPr lang="en-IN" sz="2000" dirty="0" err="1"/>
              <a:t>श्रवणात्</a:t>
            </a:r>
            <a:r>
              <a:rPr lang="en-IN" sz="2000" dirty="0"/>
              <a:t> ।</a:t>
            </a:r>
          </a:p>
          <a:p>
            <a:r>
              <a:rPr lang="en-IN" sz="2000" dirty="0"/>
              <a:t>2) </a:t>
            </a:r>
            <a:r>
              <a:rPr lang="en-IN" sz="2000" dirty="0" err="1"/>
              <a:t>अतियोग</a:t>
            </a:r>
            <a:r>
              <a:rPr lang="en-IN" sz="2000" dirty="0"/>
              <a:t> - </a:t>
            </a:r>
            <a:r>
              <a:rPr lang="en-IN" sz="2000" dirty="0" err="1"/>
              <a:t>अति</a:t>
            </a:r>
            <a:r>
              <a:rPr lang="en-IN" sz="2000" dirty="0"/>
              <a:t> </a:t>
            </a:r>
            <a:r>
              <a:rPr lang="en-IN" sz="2000" dirty="0" err="1"/>
              <a:t>उग्र</a:t>
            </a:r>
            <a:r>
              <a:rPr lang="en-IN" sz="2000" dirty="0"/>
              <a:t> </a:t>
            </a:r>
            <a:r>
              <a:rPr lang="en-IN" sz="2000" dirty="0" err="1"/>
              <a:t>शब्दश्रवणात्</a:t>
            </a:r>
            <a:r>
              <a:rPr lang="en-IN" sz="2000" dirty="0"/>
              <a:t> ।</a:t>
            </a:r>
          </a:p>
          <a:p>
            <a:r>
              <a:rPr lang="en-IN" sz="2000" dirty="0"/>
              <a:t>3) </a:t>
            </a:r>
            <a:r>
              <a:rPr lang="en-IN" sz="2000" dirty="0" err="1"/>
              <a:t>भीषण</a:t>
            </a:r>
            <a:r>
              <a:rPr lang="en-IN" sz="2000" dirty="0"/>
              <a:t>, </a:t>
            </a:r>
            <a:r>
              <a:rPr lang="en-IN" sz="2000" dirty="0" err="1"/>
              <a:t>अशस्त</a:t>
            </a:r>
            <a:r>
              <a:rPr lang="en-IN" sz="2000" dirty="0"/>
              <a:t>, </a:t>
            </a:r>
            <a:r>
              <a:rPr lang="en-IN" sz="2000" dirty="0" err="1"/>
              <a:t>अप्रिय</a:t>
            </a:r>
            <a:r>
              <a:rPr lang="en-IN" sz="2000" dirty="0"/>
              <a:t>, </a:t>
            </a:r>
            <a:r>
              <a:rPr lang="en-IN" sz="2000" dirty="0" err="1"/>
              <a:t>व्यवसनसूचकैः</a:t>
            </a:r>
            <a:r>
              <a:rPr lang="en-IN" sz="2000" dirty="0"/>
              <a:t> </a:t>
            </a:r>
            <a:r>
              <a:rPr lang="en-IN" sz="2000" dirty="0" err="1"/>
              <a:t>शब्दैः</a:t>
            </a:r>
            <a:r>
              <a:rPr lang="en-IN" sz="2000" dirty="0"/>
              <a:t> </a:t>
            </a:r>
            <a:r>
              <a:rPr lang="en-IN" sz="2000" dirty="0" err="1"/>
              <a:t>श्रवणसंयोगे</a:t>
            </a:r>
            <a:r>
              <a:rPr lang="en-IN" sz="2000" dirty="0"/>
              <a:t> </a:t>
            </a:r>
            <a:r>
              <a:rPr lang="en-IN" sz="2000" dirty="0" err="1"/>
              <a:t>मिथ्यासंयोग</a:t>
            </a:r>
            <a:r>
              <a:rPr lang="en-IN" sz="2000" dirty="0"/>
              <a:t> </a:t>
            </a:r>
            <a:r>
              <a:rPr lang="en-IN" sz="2000" dirty="0" err="1"/>
              <a:t>उच्यते</a:t>
            </a:r>
            <a:r>
              <a:rPr lang="en-IN" sz="2000" dirty="0"/>
              <a:t> ।</a:t>
            </a:r>
          </a:p>
          <a:p>
            <a:r>
              <a:rPr lang="en-IN" sz="2000" dirty="0"/>
              <a:t> </a:t>
            </a:r>
          </a:p>
          <a:p>
            <a:r>
              <a:rPr lang="en-IN" sz="2000" dirty="0" err="1">
                <a:solidFill>
                  <a:schemeClr val="accent4">
                    <a:lumMod val="75000"/>
                  </a:schemeClr>
                </a:solidFill>
              </a:rPr>
              <a:t>दर्शनेंद्रियः</a:t>
            </a:r>
            <a:endParaRPr lang="en-IN" sz="2000" dirty="0">
              <a:solidFill>
                <a:schemeClr val="accent4">
                  <a:lumMod val="75000"/>
                </a:schemeClr>
              </a:solidFill>
            </a:endParaRPr>
          </a:p>
          <a:p>
            <a:pPr marL="342900" indent="-342900">
              <a:buAutoNum type="arabicParenR"/>
            </a:pPr>
            <a:r>
              <a:rPr lang="en-IN" sz="2000" dirty="0" err="1"/>
              <a:t>हीनयोग</a:t>
            </a:r>
            <a:r>
              <a:rPr lang="en-IN" sz="2000" dirty="0"/>
              <a:t>- </a:t>
            </a:r>
            <a:r>
              <a:rPr lang="en-IN" sz="2000" dirty="0" err="1"/>
              <a:t>दर्शनात्</a:t>
            </a:r>
            <a:r>
              <a:rPr lang="en-IN" sz="2000" dirty="0"/>
              <a:t> च </a:t>
            </a:r>
            <a:r>
              <a:rPr lang="en-IN" sz="2000" dirty="0" err="1"/>
              <a:t>अति</a:t>
            </a:r>
            <a:r>
              <a:rPr lang="en-IN" sz="2000" dirty="0"/>
              <a:t> </a:t>
            </a:r>
            <a:r>
              <a:rPr lang="en-IN" sz="2000" dirty="0" err="1"/>
              <a:t>सूक्ष्माणां</a:t>
            </a:r>
            <a:r>
              <a:rPr lang="en-IN" sz="2000" dirty="0"/>
              <a:t>, </a:t>
            </a:r>
            <a:r>
              <a:rPr lang="en-IN" sz="2000" dirty="0" err="1"/>
              <a:t>सर्वशश्च</a:t>
            </a:r>
            <a:r>
              <a:rPr lang="en-IN" sz="2000" dirty="0"/>
              <a:t> </a:t>
            </a:r>
            <a:r>
              <a:rPr lang="en-IN" sz="2000" dirty="0" err="1"/>
              <a:t>अदर्शनात्</a:t>
            </a:r>
            <a:r>
              <a:rPr lang="en-IN" sz="2000" dirty="0"/>
              <a:t> ।</a:t>
            </a:r>
          </a:p>
          <a:p>
            <a:pPr marL="342900" indent="-342900">
              <a:buAutoNum type="arabicParenR"/>
            </a:pPr>
            <a:r>
              <a:rPr lang="en-IN" sz="2000" dirty="0" err="1" smtClean="0"/>
              <a:t>अतियोग</a:t>
            </a:r>
            <a:r>
              <a:rPr lang="en-IN" sz="2000" dirty="0" smtClean="0"/>
              <a:t>- </a:t>
            </a:r>
            <a:r>
              <a:rPr lang="en-IN" sz="2000" dirty="0" err="1"/>
              <a:t>रूपाणां</a:t>
            </a:r>
            <a:r>
              <a:rPr lang="en-IN" sz="2000" dirty="0"/>
              <a:t> </a:t>
            </a:r>
            <a:r>
              <a:rPr lang="en-IN" sz="2000" dirty="0" err="1"/>
              <a:t>भास्वतां</a:t>
            </a:r>
            <a:r>
              <a:rPr lang="en-IN" sz="2000" dirty="0"/>
              <a:t> </a:t>
            </a:r>
            <a:r>
              <a:rPr lang="en-IN" sz="2000" dirty="0" err="1"/>
              <a:t>दृष्टिः</a:t>
            </a:r>
            <a:r>
              <a:rPr lang="en-IN" sz="2000" dirty="0"/>
              <a:t> </a:t>
            </a:r>
            <a:r>
              <a:rPr lang="en-IN" sz="2000" dirty="0" err="1"/>
              <a:t>विनश्यति</a:t>
            </a:r>
            <a:r>
              <a:rPr lang="en-IN" sz="2000" dirty="0"/>
              <a:t> </a:t>
            </a:r>
            <a:r>
              <a:rPr lang="en-IN" sz="2000" dirty="0" err="1"/>
              <a:t>अति</a:t>
            </a:r>
            <a:r>
              <a:rPr lang="en-IN" sz="2000" dirty="0"/>
              <a:t> </a:t>
            </a:r>
            <a:r>
              <a:rPr lang="en-IN" sz="2000" dirty="0" err="1"/>
              <a:t>दर्शनात्</a:t>
            </a:r>
            <a:r>
              <a:rPr lang="en-IN" sz="2000" dirty="0"/>
              <a:t> ।</a:t>
            </a:r>
          </a:p>
          <a:p>
            <a:r>
              <a:rPr lang="en-IN" sz="2000" dirty="0"/>
              <a:t>3) </a:t>
            </a:r>
            <a:r>
              <a:rPr lang="en-IN" sz="2000" dirty="0" err="1"/>
              <a:t>मिथ्यायोग</a:t>
            </a:r>
            <a:r>
              <a:rPr lang="en-IN" sz="2000" dirty="0"/>
              <a:t>- </a:t>
            </a:r>
            <a:r>
              <a:rPr lang="en-IN" sz="2000" dirty="0" err="1"/>
              <a:t>द्विष्ट</a:t>
            </a:r>
            <a:r>
              <a:rPr lang="en-IN" sz="2000" dirty="0"/>
              <a:t> </a:t>
            </a:r>
            <a:r>
              <a:rPr lang="en-IN" sz="2000" dirty="0" err="1"/>
              <a:t>भैरव</a:t>
            </a:r>
            <a:r>
              <a:rPr lang="en-IN" sz="2000" dirty="0"/>
              <a:t>, </a:t>
            </a:r>
            <a:r>
              <a:rPr lang="en-IN" sz="2000" dirty="0" err="1"/>
              <a:t>बीभत्स</a:t>
            </a:r>
            <a:r>
              <a:rPr lang="en-IN" sz="2000" dirty="0"/>
              <a:t>, </a:t>
            </a:r>
            <a:r>
              <a:rPr lang="en-IN" sz="2000" dirty="0" err="1"/>
              <a:t>अतिदूर</a:t>
            </a:r>
            <a:r>
              <a:rPr lang="en-IN" sz="2000" dirty="0"/>
              <a:t>, </a:t>
            </a:r>
            <a:r>
              <a:rPr lang="en-IN" sz="2000" dirty="0" err="1"/>
              <a:t>अतिश्लिष्ट</a:t>
            </a:r>
            <a:r>
              <a:rPr lang="en-IN" sz="2000" dirty="0"/>
              <a:t>, </a:t>
            </a:r>
            <a:r>
              <a:rPr lang="en-IN" sz="2000" dirty="0" err="1"/>
              <a:t>तामसानां</a:t>
            </a:r>
            <a:r>
              <a:rPr lang="en-IN" sz="2000" dirty="0"/>
              <a:t> च </a:t>
            </a:r>
            <a:r>
              <a:rPr lang="en-IN" sz="2000" dirty="0" err="1"/>
              <a:t>दर्शनाम्</a:t>
            </a:r>
            <a:r>
              <a:rPr lang="en-IN" sz="2000" dirty="0"/>
              <a:t> ।</a:t>
            </a:r>
          </a:p>
        </p:txBody>
      </p:sp>
      <p:sp>
        <p:nvSpPr>
          <p:cNvPr id="6" name="TextBox 5">
            <a:extLst>
              <a:ext uri="{FF2B5EF4-FFF2-40B4-BE49-F238E27FC236}">
                <a16:creationId xmlns:a16="http://schemas.microsoft.com/office/drawing/2014/main" xmlns="" id="{399E9BA5-1CCD-4517-8D40-9A4E1B83AFF0}"/>
              </a:ext>
            </a:extLst>
          </p:cNvPr>
          <p:cNvSpPr txBox="1"/>
          <p:nvPr/>
        </p:nvSpPr>
        <p:spPr>
          <a:xfrm>
            <a:off x="753033" y="4901096"/>
            <a:ext cx="9879106" cy="1323439"/>
          </a:xfrm>
          <a:prstGeom prst="rect">
            <a:avLst/>
          </a:prstGeom>
          <a:noFill/>
        </p:spPr>
        <p:txBody>
          <a:bodyPr wrap="square">
            <a:spAutoFit/>
          </a:bodyPr>
          <a:lstStyle/>
          <a:p>
            <a:r>
              <a:rPr lang="en-IN" sz="2000" dirty="0" err="1">
                <a:solidFill>
                  <a:schemeClr val="accent4">
                    <a:lumMod val="75000"/>
                  </a:schemeClr>
                </a:solidFill>
              </a:rPr>
              <a:t>स्पर्शनेंद्रिय</a:t>
            </a:r>
            <a:r>
              <a:rPr lang="en-IN" sz="2000" dirty="0">
                <a:solidFill>
                  <a:schemeClr val="accent4">
                    <a:lumMod val="75000"/>
                  </a:schemeClr>
                </a:solidFill>
              </a:rPr>
              <a:t> :</a:t>
            </a:r>
          </a:p>
          <a:p>
            <a:r>
              <a:rPr lang="en-IN" sz="2000" dirty="0"/>
              <a:t>1) </a:t>
            </a:r>
            <a:r>
              <a:rPr lang="en-IN" sz="2000" dirty="0" err="1"/>
              <a:t>हीनयोग</a:t>
            </a:r>
            <a:r>
              <a:rPr lang="en-IN" sz="2000" dirty="0"/>
              <a:t> - </a:t>
            </a:r>
            <a:r>
              <a:rPr lang="en-IN" sz="2000" dirty="0" err="1"/>
              <a:t>अंसस्पर्श</a:t>
            </a:r>
            <a:endParaRPr lang="en-IN" sz="2000" dirty="0"/>
          </a:p>
          <a:p>
            <a:r>
              <a:rPr lang="en-IN" sz="2000" dirty="0"/>
              <a:t>2) </a:t>
            </a:r>
            <a:r>
              <a:rPr lang="en-IN" sz="2000" dirty="0" err="1"/>
              <a:t>अतियोग</a:t>
            </a:r>
            <a:r>
              <a:rPr lang="en-IN" sz="2000" dirty="0"/>
              <a:t> -</a:t>
            </a:r>
            <a:r>
              <a:rPr lang="en-IN" sz="2000" dirty="0" err="1"/>
              <a:t>अतिसंस्पर्श</a:t>
            </a:r>
            <a:endParaRPr lang="en-IN" sz="2000" dirty="0"/>
          </a:p>
          <a:p>
            <a:r>
              <a:rPr lang="en-IN" sz="2000" dirty="0"/>
              <a:t>3) </a:t>
            </a:r>
            <a:r>
              <a:rPr lang="en-IN" sz="2000" dirty="0" err="1"/>
              <a:t>मिथ्यायोग</a:t>
            </a:r>
            <a:r>
              <a:rPr lang="en-IN" sz="2000" dirty="0"/>
              <a:t> – </a:t>
            </a:r>
            <a:r>
              <a:rPr lang="en-IN" sz="2000" dirty="0" err="1"/>
              <a:t>भूत</a:t>
            </a:r>
            <a:r>
              <a:rPr lang="en-IN" sz="2000" dirty="0"/>
              <a:t>, </a:t>
            </a:r>
            <a:r>
              <a:rPr lang="en-IN" sz="2000" dirty="0" err="1"/>
              <a:t>विष</a:t>
            </a:r>
            <a:r>
              <a:rPr lang="en-IN" sz="2000" dirty="0"/>
              <a:t>, </a:t>
            </a:r>
            <a:r>
              <a:rPr lang="en-IN" sz="2000" dirty="0" err="1"/>
              <a:t>अकालेन</a:t>
            </a:r>
            <a:r>
              <a:rPr lang="en-IN" sz="2000" dirty="0"/>
              <a:t> </a:t>
            </a:r>
            <a:r>
              <a:rPr lang="en-IN" sz="2000" dirty="0" err="1"/>
              <a:t>आगत</a:t>
            </a:r>
            <a:r>
              <a:rPr lang="en-IN" sz="2000" dirty="0"/>
              <a:t> </a:t>
            </a:r>
            <a:r>
              <a:rPr lang="en-IN" sz="2000" dirty="0" err="1"/>
              <a:t>वात</a:t>
            </a:r>
            <a:r>
              <a:rPr lang="en-IN" sz="2000" dirty="0"/>
              <a:t>, </a:t>
            </a:r>
            <a:r>
              <a:rPr lang="en-IN" sz="2000" dirty="0" err="1"/>
              <a:t>शीत</a:t>
            </a:r>
            <a:r>
              <a:rPr lang="en-IN" sz="2000" dirty="0"/>
              <a:t> </a:t>
            </a:r>
            <a:r>
              <a:rPr lang="en-IN" sz="2000" dirty="0" err="1"/>
              <a:t>उष्ण</a:t>
            </a:r>
            <a:r>
              <a:rPr lang="en-IN" sz="2000" dirty="0"/>
              <a:t>, </a:t>
            </a:r>
            <a:r>
              <a:rPr lang="en-IN" sz="2000" dirty="0" err="1"/>
              <a:t>संस्पर्श</a:t>
            </a:r>
            <a:r>
              <a:rPr lang="en-IN" sz="2000" dirty="0"/>
              <a:t> ।</a:t>
            </a:r>
          </a:p>
        </p:txBody>
      </p:sp>
      <p:pic>
        <p:nvPicPr>
          <p:cNvPr id="3" name="Picture 2">
            <a:extLst>
              <a:ext uri="{FF2B5EF4-FFF2-40B4-BE49-F238E27FC236}">
                <a16:creationId xmlns:a16="http://schemas.microsoft.com/office/drawing/2014/main" xmlns="" id="{B580C1E9-483B-4895-B163-1A064B7C21D5}"/>
              </a:ext>
            </a:extLst>
          </p:cNvPr>
          <p:cNvPicPr>
            <a:picLocks noChangeAspect="1"/>
          </p:cNvPicPr>
          <p:nvPr/>
        </p:nvPicPr>
        <p:blipFill>
          <a:blip r:embed="rId2"/>
          <a:stretch>
            <a:fillRect/>
          </a:stretch>
        </p:blipFill>
        <p:spPr>
          <a:xfrm>
            <a:off x="9046789" y="1609147"/>
            <a:ext cx="2847975" cy="1600200"/>
          </a:xfrm>
          <a:prstGeom prst="rect">
            <a:avLst/>
          </a:prstGeom>
        </p:spPr>
      </p:pic>
      <p:pic>
        <p:nvPicPr>
          <p:cNvPr id="5" name="Picture 4">
            <a:extLst>
              <a:ext uri="{FF2B5EF4-FFF2-40B4-BE49-F238E27FC236}">
                <a16:creationId xmlns:a16="http://schemas.microsoft.com/office/drawing/2014/main" xmlns="" id="{AC32ED5E-C648-4221-9301-BB922CCF6D81}"/>
              </a:ext>
            </a:extLst>
          </p:cNvPr>
          <p:cNvPicPr>
            <a:picLocks noChangeAspect="1"/>
          </p:cNvPicPr>
          <p:nvPr/>
        </p:nvPicPr>
        <p:blipFill>
          <a:blip r:embed="rId3"/>
          <a:stretch>
            <a:fillRect/>
          </a:stretch>
        </p:blipFill>
        <p:spPr>
          <a:xfrm>
            <a:off x="9046789" y="3429000"/>
            <a:ext cx="2847975" cy="1600200"/>
          </a:xfrm>
          <a:prstGeom prst="rect">
            <a:avLst/>
          </a:prstGeom>
        </p:spPr>
      </p:pic>
      <p:pic>
        <p:nvPicPr>
          <p:cNvPr id="7" name="Picture 6">
            <a:extLst>
              <a:ext uri="{FF2B5EF4-FFF2-40B4-BE49-F238E27FC236}">
                <a16:creationId xmlns:a16="http://schemas.microsoft.com/office/drawing/2014/main" xmlns="" id="{2BEB0F72-B2CA-4DEF-8D8D-EC2D4C588064}"/>
              </a:ext>
            </a:extLst>
          </p:cNvPr>
          <p:cNvPicPr>
            <a:picLocks noChangeAspect="1"/>
          </p:cNvPicPr>
          <p:nvPr/>
        </p:nvPicPr>
        <p:blipFill>
          <a:blip r:embed="rId4"/>
          <a:stretch>
            <a:fillRect/>
          </a:stretch>
        </p:blipFill>
        <p:spPr>
          <a:xfrm>
            <a:off x="9046789" y="5200576"/>
            <a:ext cx="2847975" cy="1536512"/>
          </a:xfrm>
          <a:prstGeom prst="rect">
            <a:avLst/>
          </a:prstGeom>
        </p:spPr>
      </p:pic>
    </p:spTree>
    <p:extLst>
      <p:ext uri="{BB962C8B-B14F-4D97-AF65-F5344CB8AC3E}">
        <p14:creationId xmlns:p14="http://schemas.microsoft.com/office/powerpoint/2010/main" val="328791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par>
                                <p:cTn id="23" presetID="16" presetClass="entr" presetSubtype="21"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par>
                                <p:cTn id="26" presetID="16" presetClass="entr" presetSubtype="2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5917" y="858993"/>
            <a:ext cx="10805374" cy="5016758"/>
          </a:xfrm>
          <a:prstGeom prst="rect">
            <a:avLst/>
          </a:prstGeom>
        </p:spPr>
        <p:txBody>
          <a:bodyPr wrap="square">
            <a:spAutoFit/>
          </a:bodyPr>
          <a:lstStyle/>
          <a:p>
            <a:endParaRPr lang="en-US" sz="2000" dirty="0">
              <a:solidFill>
                <a:srgbClr val="000000"/>
              </a:solidFill>
              <a:latin typeface="Mangal" panose="02040503050203030202" pitchFamily="18" charset="0"/>
              <a:cs typeface="Mangal" panose="02040503050203030202" pitchFamily="18" charset="0"/>
            </a:endParaRPr>
          </a:p>
          <a:p>
            <a:pPr lvl="3"/>
            <a:r>
              <a:rPr lang="hi-IN" sz="2000" dirty="0"/>
              <a:t>रोगमादौ परीक्षेत ततोऽनन्तरमौषधम्|</a:t>
            </a:r>
            <a:br>
              <a:rPr lang="hi-IN" sz="2000" dirty="0"/>
            </a:br>
            <a:r>
              <a:rPr lang="hi-IN" sz="2000" dirty="0"/>
              <a:t>ततः कर्म भिषक् पश्चाज्ज्ञानपूर्वं समाचरेत्||२०||</a:t>
            </a:r>
            <a:br>
              <a:rPr lang="hi-IN" sz="2000" dirty="0"/>
            </a:br>
            <a:r>
              <a:rPr lang="hi-IN" sz="2000" dirty="0"/>
              <a:t>यस्तु रोगमविज्ञाय कर्माण्यारभते भिषक्|</a:t>
            </a:r>
            <a:br>
              <a:rPr lang="hi-IN" sz="2000" dirty="0"/>
            </a:br>
            <a:r>
              <a:rPr lang="hi-IN" sz="2000" dirty="0"/>
              <a:t>अप्यौषधविधानज्ञस्तस्य सिद्धिर्यदृच्छया||२१||</a:t>
            </a:r>
            <a:br>
              <a:rPr lang="hi-IN" sz="2000" dirty="0"/>
            </a:br>
            <a:r>
              <a:rPr lang="hi-IN" sz="2000" dirty="0"/>
              <a:t>यस्तु रोगविशेषज्ञः सर्वभैषज्यकोविदः|</a:t>
            </a:r>
            <a:br>
              <a:rPr lang="hi-IN" sz="2000" dirty="0"/>
            </a:br>
            <a:r>
              <a:rPr lang="hi-IN" sz="2000" dirty="0"/>
              <a:t>देशकालप्रमाणज्ञस्तस्य </a:t>
            </a:r>
            <a:r>
              <a:rPr lang="hi-IN" sz="2000" baseline="30000" dirty="0"/>
              <a:t>[</a:t>
            </a:r>
            <a:r>
              <a:rPr lang="hi-IN" sz="2000" b="1" baseline="30000" dirty="0">
                <a:hlinkClick r:id="rId2"/>
              </a:rPr>
              <a:t>१</a:t>
            </a:r>
            <a:r>
              <a:rPr lang="hi-IN" sz="2000" baseline="30000" dirty="0"/>
              <a:t>]</a:t>
            </a:r>
            <a:r>
              <a:rPr lang="hi-IN" sz="2000" dirty="0"/>
              <a:t> सिद्धिरसंशयम्||२२</a:t>
            </a:r>
            <a:r>
              <a:rPr lang="hi-IN" sz="2000" dirty="0" smtClean="0"/>
              <a:t>||</a:t>
            </a:r>
            <a:r>
              <a:rPr lang="en-GB" sz="2000" dirty="0" smtClean="0"/>
              <a:t> 			</a:t>
            </a:r>
            <a:r>
              <a:rPr lang="hi-IN" sz="2000" dirty="0" smtClean="0">
                <a:latin typeface="Mangal" panose="02040503050203030202" pitchFamily="18" charset="0"/>
                <a:cs typeface="Mangal" panose="02040503050203030202" pitchFamily="18" charset="0"/>
              </a:rPr>
              <a:t>च</a:t>
            </a:r>
            <a:r>
              <a:rPr lang="en-US" sz="2000" dirty="0" smtClean="0">
                <a:latin typeface="Mangal" panose="02040503050203030202" pitchFamily="18" charset="0"/>
                <a:cs typeface="Mangal" panose="02040503050203030202" pitchFamily="18" charset="0"/>
              </a:rPr>
              <a:t>.</a:t>
            </a:r>
            <a:r>
              <a:rPr lang="hi-IN" sz="2000" dirty="0" smtClean="0">
                <a:latin typeface="Mangal" panose="02040503050203030202" pitchFamily="18" charset="0"/>
                <a:cs typeface="Mangal" panose="02040503050203030202" pitchFamily="18" charset="0"/>
              </a:rPr>
              <a:t>सं</a:t>
            </a:r>
            <a:r>
              <a:rPr lang="en-US" sz="2000" dirty="0" smtClean="0">
                <a:latin typeface="Mangal" panose="02040503050203030202" pitchFamily="18" charset="0"/>
                <a:cs typeface="Mangal" panose="02040503050203030202" pitchFamily="18" charset="0"/>
              </a:rPr>
              <a:t>.</a:t>
            </a:r>
            <a:r>
              <a:rPr lang="en-US" sz="2000" dirty="0" err="1" smtClean="0">
                <a:latin typeface="Mangal" panose="02040503050203030202" pitchFamily="18" charset="0"/>
                <a:cs typeface="Mangal" panose="02040503050203030202" pitchFamily="18" charset="0"/>
              </a:rPr>
              <a:t>सू</a:t>
            </a:r>
            <a:r>
              <a:rPr lang="en-US" sz="2000" dirty="0" smtClean="0">
                <a:latin typeface="Mangal" panose="02040503050203030202" pitchFamily="18" charset="0"/>
                <a:cs typeface="Mangal" panose="02040503050203030202" pitchFamily="18" charset="0"/>
              </a:rPr>
              <a:t>. </a:t>
            </a:r>
            <a:r>
              <a:rPr lang="en-US" sz="2000" dirty="0" smtClean="0">
                <a:solidFill>
                  <a:srgbClr val="000000"/>
                </a:solidFill>
                <a:latin typeface="Mangal" panose="02040503050203030202" pitchFamily="18" charset="0"/>
                <a:cs typeface="Mangal" panose="02040503050203030202" pitchFamily="18" charset="0"/>
              </a:rPr>
              <a:t>20/20-22</a:t>
            </a:r>
            <a:endParaRPr lang="en-US" sz="2000" dirty="0" smtClean="0">
              <a:solidFill>
                <a:srgbClr val="000000"/>
              </a:solidFill>
              <a:latin typeface="Mangal" panose="02040503050203030202" pitchFamily="18" charset="0"/>
              <a:cs typeface="Mangal" panose="02040503050203030202" pitchFamily="18" charset="0"/>
            </a:endParaRPr>
          </a:p>
          <a:p>
            <a:pPr algn="r"/>
            <a:endParaRPr lang="en-US" sz="2000" dirty="0" smtClean="0">
              <a:solidFill>
                <a:srgbClr val="000000"/>
              </a:solidFill>
              <a:latin typeface="Mangal" panose="02040503050203030202" pitchFamily="18" charset="0"/>
              <a:cs typeface="Mangal" panose="02040503050203030202" pitchFamily="18" charset="0"/>
            </a:endParaRPr>
          </a:p>
          <a:p>
            <a:endParaRPr lang="en-GB" sz="2000" dirty="0" smtClean="0"/>
          </a:p>
          <a:p>
            <a:r>
              <a:rPr lang="en-GB" sz="2000" dirty="0" smtClean="0"/>
              <a:t>			</a:t>
            </a:r>
            <a:r>
              <a:rPr lang="hi-IN" sz="2000" dirty="0" smtClean="0"/>
              <a:t>परीक्ष्यकारिणो</a:t>
            </a:r>
            <a:r>
              <a:rPr lang="hi-IN" sz="2000" dirty="0"/>
              <a:t> हि कुशला भवन्ति, यथा हि योगज्ञोऽभ्यासनित्य इष्वासो धनुरादायेषुमस्यन्नातिविप्रकृष्टे महति काये नापराधवान् भवति, सम्पादयति चेष्टकार्यं, तथा भिषक् स्वगुणसम्पन्न उपकरणवान् वीक्ष्य कर्मारभमाणः साध्यरोगमनपराधः सम्पादयत्येवातुरमारोग्येण; तस्मान्न भेषजमभेषजेनाविशिष्टं भवति||५</a:t>
            </a:r>
            <a:r>
              <a:rPr lang="hi-IN" sz="2000" dirty="0" smtClean="0"/>
              <a:t>||</a:t>
            </a:r>
            <a:r>
              <a:rPr lang="en-GB" sz="2000" dirty="0" smtClean="0"/>
              <a:t>																				</a:t>
            </a:r>
            <a:r>
              <a:rPr lang="hi-IN" sz="2000" dirty="0" smtClean="0">
                <a:latin typeface="Mangal" panose="02040503050203030202" pitchFamily="18" charset="0"/>
                <a:cs typeface="Mangal" panose="02040503050203030202" pitchFamily="18" charset="0"/>
              </a:rPr>
              <a:t>च</a:t>
            </a:r>
            <a:r>
              <a:rPr lang="en-US" sz="2000" dirty="0" smtClean="0">
                <a:latin typeface="Mangal" panose="02040503050203030202" pitchFamily="18" charset="0"/>
                <a:cs typeface="Mangal" panose="02040503050203030202" pitchFamily="18" charset="0"/>
              </a:rPr>
              <a:t>.</a:t>
            </a:r>
            <a:r>
              <a:rPr lang="hi-IN" sz="2000" dirty="0" smtClean="0">
                <a:latin typeface="Mangal" panose="02040503050203030202" pitchFamily="18" charset="0"/>
                <a:cs typeface="Mangal" panose="02040503050203030202" pitchFamily="18" charset="0"/>
              </a:rPr>
              <a:t>सं</a:t>
            </a:r>
            <a:r>
              <a:rPr lang="en-US" sz="2000" dirty="0" smtClean="0">
                <a:latin typeface="Mangal" panose="02040503050203030202" pitchFamily="18" charset="0"/>
                <a:cs typeface="Mangal" panose="02040503050203030202" pitchFamily="18" charset="0"/>
              </a:rPr>
              <a:t>.</a:t>
            </a:r>
            <a:r>
              <a:rPr lang="en-US" sz="2000" dirty="0" err="1" smtClean="0">
                <a:latin typeface="Mangal" panose="02040503050203030202" pitchFamily="18" charset="0"/>
                <a:cs typeface="Mangal" panose="02040503050203030202" pitchFamily="18" charset="0"/>
              </a:rPr>
              <a:t>सू</a:t>
            </a:r>
            <a:r>
              <a:rPr lang="en-US" sz="2000" dirty="0" smtClean="0">
                <a:latin typeface="Mangal" panose="02040503050203030202" pitchFamily="18" charset="0"/>
                <a:cs typeface="Mangal" panose="02040503050203030202" pitchFamily="18" charset="0"/>
              </a:rPr>
              <a:t>. 10</a:t>
            </a:r>
            <a:r>
              <a:rPr lang="hi-IN" sz="2000" dirty="0" smtClean="0">
                <a:latin typeface="Mangal" panose="02040503050203030202" pitchFamily="18" charset="0"/>
                <a:cs typeface="Mangal" panose="02040503050203030202" pitchFamily="18" charset="0"/>
              </a:rPr>
              <a:t>/</a:t>
            </a:r>
            <a:r>
              <a:rPr lang="en-US" sz="2000" dirty="0" smtClean="0">
                <a:latin typeface="Mangal" panose="02040503050203030202" pitchFamily="18" charset="0"/>
                <a:cs typeface="Mangal" panose="02040503050203030202" pitchFamily="18" charset="0"/>
              </a:rPr>
              <a:t>5</a:t>
            </a:r>
            <a:r>
              <a:rPr lang="en-US" sz="2000" dirty="0" smtClean="0">
                <a:solidFill>
                  <a:srgbClr val="000000"/>
                </a:solidFill>
                <a:latin typeface="Mangal" panose="02040503050203030202" pitchFamily="18" charset="0"/>
                <a:cs typeface="Mangal" panose="02040503050203030202" pitchFamily="18" charset="0"/>
              </a:rPr>
              <a:t> </a:t>
            </a:r>
          </a:p>
          <a:p>
            <a:endParaRPr lang="en-US" sz="2000" dirty="0">
              <a:solidFill>
                <a:srgbClr val="000000"/>
              </a:solidFill>
              <a:latin typeface="Mangal" panose="02040503050203030202" pitchFamily="18" charset="0"/>
              <a:cs typeface="Mangal" panose="02040503050203030202" pitchFamily="18" charset="0"/>
            </a:endParaRPr>
          </a:p>
        </p:txBody>
      </p:sp>
      <p:pic>
        <p:nvPicPr>
          <p:cNvPr id="3" name="Picture 2"/>
          <p:cNvPicPr>
            <a:picLocks noChangeAspect="1"/>
          </p:cNvPicPr>
          <p:nvPr/>
        </p:nvPicPr>
        <p:blipFill>
          <a:blip r:embed="rId3"/>
          <a:stretch>
            <a:fillRect/>
          </a:stretch>
        </p:blipFill>
        <p:spPr>
          <a:xfrm>
            <a:off x="8876648" y="741138"/>
            <a:ext cx="2123231" cy="1720196"/>
          </a:xfrm>
          <a:prstGeom prst="rect">
            <a:avLst/>
          </a:prstGeom>
        </p:spPr>
      </p:pic>
    </p:spTree>
    <p:extLst>
      <p:ext uri="{BB962C8B-B14F-4D97-AF65-F5344CB8AC3E}">
        <p14:creationId xmlns:p14="http://schemas.microsoft.com/office/powerpoint/2010/main" val="298363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F062E331-FB8B-46E5-ABDE-9AC674E3AFCD}"/>
              </a:ext>
            </a:extLst>
          </p:cNvPr>
          <p:cNvSpPr txBox="1"/>
          <p:nvPr/>
        </p:nvSpPr>
        <p:spPr>
          <a:xfrm>
            <a:off x="913894" y="875529"/>
            <a:ext cx="10399058" cy="2862322"/>
          </a:xfrm>
          <a:prstGeom prst="rect">
            <a:avLst/>
          </a:prstGeom>
          <a:noFill/>
        </p:spPr>
        <p:txBody>
          <a:bodyPr wrap="square">
            <a:spAutoFit/>
          </a:bodyPr>
          <a:lstStyle/>
          <a:p>
            <a:r>
              <a:rPr lang="en-IN" sz="2000" dirty="0" err="1">
                <a:solidFill>
                  <a:schemeClr val="accent4">
                    <a:lumMod val="75000"/>
                  </a:schemeClr>
                </a:solidFill>
              </a:rPr>
              <a:t>रसनेंद्रिय</a:t>
            </a:r>
            <a:r>
              <a:rPr lang="en-IN" sz="2000" dirty="0">
                <a:solidFill>
                  <a:schemeClr val="accent4">
                    <a:lumMod val="75000"/>
                  </a:schemeClr>
                </a:solidFill>
              </a:rPr>
              <a:t> :</a:t>
            </a:r>
          </a:p>
          <a:p>
            <a:r>
              <a:rPr lang="en-IN" sz="2000" dirty="0"/>
              <a:t>1) </a:t>
            </a:r>
            <a:r>
              <a:rPr lang="en-IN" sz="2000" dirty="0" err="1"/>
              <a:t>हीनयोग</a:t>
            </a:r>
            <a:r>
              <a:rPr lang="en-IN" sz="2000" dirty="0"/>
              <a:t>- </a:t>
            </a:r>
            <a:r>
              <a:rPr lang="en-IN" sz="2000" dirty="0" err="1"/>
              <a:t>अपतर्पणोत्थ</a:t>
            </a:r>
            <a:r>
              <a:rPr lang="en-IN" sz="2000" dirty="0"/>
              <a:t> </a:t>
            </a:r>
            <a:r>
              <a:rPr lang="en-IN" sz="2000" dirty="0" err="1"/>
              <a:t>विकार</a:t>
            </a:r>
            <a:r>
              <a:rPr lang="en-IN" sz="2000" dirty="0"/>
              <a:t> / </a:t>
            </a:r>
            <a:r>
              <a:rPr lang="en-IN" sz="2000" dirty="0" err="1"/>
              <a:t>रसानां</a:t>
            </a:r>
            <a:r>
              <a:rPr lang="en-IN" sz="2000" dirty="0"/>
              <a:t> </a:t>
            </a:r>
            <a:r>
              <a:rPr lang="en-IN" sz="2000" dirty="0" err="1"/>
              <a:t>अल्प</a:t>
            </a:r>
            <a:r>
              <a:rPr lang="en-IN" sz="2000" dirty="0"/>
              <a:t> </a:t>
            </a:r>
            <a:r>
              <a:rPr lang="en-IN" sz="2000" dirty="0" err="1"/>
              <a:t>आदानं</a:t>
            </a:r>
            <a:endParaRPr lang="en-IN" sz="2000" dirty="0"/>
          </a:p>
          <a:p>
            <a:r>
              <a:rPr lang="en-IN" sz="2000" dirty="0"/>
              <a:t>2) </a:t>
            </a:r>
            <a:r>
              <a:rPr lang="en-IN" sz="2000" dirty="0" err="1"/>
              <a:t>अतियोग</a:t>
            </a:r>
            <a:r>
              <a:rPr lang="en-IN" sz="2000" dirty="0"/>
              <a:t> - </a:t>
            </a:r>
            <a:r>
              <a:rPr lang="en-IN" sz="2000" dirty="0" err="1"/>
              <a:t>संतर्पणोत्थ</a:t>
            </a:r>
            <a:r>
              <a:rPr lang="en-IN" sz="2000" dirty="0"/>
              <a:t> </a:t>
            </a:r>
            <a:r>
              <a:rPr lang="en-IN" sz="2000" dirty="0" err="1"/>
              <a:t>विकार</a:t>
            </a:r>
            <a:r>
              <a:rPr lang="en-IN" sz="2000" dirty="0"/>
              <a:t>/</a:t>
            </a:r>
            <a:r>
              <a:rPr lang="en-IN" sz="2000" dirty="0" err="1"/>
              <a:t>रसानां</a:t>
            </a:r>
            <a:r>
              <a:rPr lang="en-IN" sz="2000" dirty="0"/>
              <a:t> </a:t>
            </a:r>
            <a:r>
              <a:rPr lang="en-IN" sz="2000" dirty="0" err="1"/>
              <a:t>अत्यादानं</a:t>
            </a:r>
            <a:r>
              <a:rPr lang="en-IN" sz="2000" dirty="0"/>
              <a:t> ।</a:t>
            </a:r>
          </a:p>
          <a:p>
            <a:r>
              <a:rPr lang="en-IN" sz="2000" dirty="0"/>
              <a:t>3) </a:t>
            </a:r>
            <a:r>
              <a:rPr lang="en-IN" sz="2000" dirty="0" err="1"/>
              <a:t>मिथ्यायोग-रसाना</a:t>
            </a:r>
            <a:r>
              <a:rPr lang="en-IN" sz="2000" dirty="0"/>
              <a:t> </a:t>
            </a:r>
            <a:r>
              <a:rPr lang="en-IN" sz="2000" dirty="0" err="1"/>
              <a:t>विषम</a:t>
            </a:r>
            <a:r>
              <a:rPr lang="en-IN" sz="2000" dirty="0"/>
              <a:t> </a:t>
            </a:r>
            <a:r>
              <a:rPr lang="en-IN" sz="2000" dirty="0" err="1"/>
              <a:t>आदानं</a:t>
            </a:r>
            <a:r>
              <a:rPr lang="en-IN" sz="2000" dirty="0"/>
              <a:t> ।</a:t>
            </a:r>
          </a:p>
          <a:p>
            <a:endParaRPr lang="en-IN" sz="2000" dirty="0"/>
          </a:p>
          <a:p>
            <a:r>
              <a:rPr lang="en-IN" sz="2000" dirty="0" err="1">
                <a:solidFill>
                  <a:schemeClr val="accent4">
                    <a:lumMod val="75000"/>
                  </a:schemeClr>
                </a:solidFill>
              </a:rPr>
              <a:t>घ्राणेंद्रिय</a:t>
            </a:r>
            <a:r>
              <a:rPr lang="en-IN" sz="2000" dirty="0">
                <a:solidFill>
                  <a:schemeClr val="accent4">
                    <a:lumMod val="75000"/>
                  </a:schemeClr>
                </a:solidFill>
              </a:rPr>
              <a:t> :</a:t>
            </a:r>
          </a:p>
          <a:p>
            <a:r>
              <a:rPr lang="en-IN" sz="2000" dirty="0"/>
              <a:t>1) </a:t>
            </a:r>
            <a:r>
              <a:rPr lang="en-IN" sz="2000" dirty="0" err="1"/>
              <a:t>हीनयोग</a:t>
            </a:r>
            <a:r>
              <a:rPr lang="en-IN" sz="2000" dirty="0"/>
              <a:t>- </a:t>
            </a:r>
            <a:r>
              <a:rPr lang="en-IN" sz="2000" dirty="0" err="1"/>
              <a:t>असेवनं</a:t>
            </a:r>
            <a:r>
              <a:rPr lang="en-IN" sz="2000" dirty="0"/>
              <a:t> </a:t>
            </a:r>
            <a:r>
              <a:rPr lang="en-IN" sz="2000" dirty="0" err="1"/>
              <a:t>सर्वश्च</a:t>
            </a:r>
            <a:endParaRPr lang="en-IN" sz="2000" dirty="0"/>
          </a:p>
          <a:p>
            <a:r>
              <a:rPr lang="en-IN" sz="2000" dirty="0"/>
              <a:t>2) </a:t>
            </a:r>
            <a:r>
              <a:rPr lang="en-IN" sz="2000" dirty="0" err="1"/>
              <a:t>अतियोग</a:t>
            </a:r>
            <a:r>
              <a:rPr lang="en-IN" sz="2000" dirty="0"/>
              <a:t> - </a:t>
            </a:r>
            <a:r>
              <a:rPr lang="en-IN" sz="2000" dirty="0" err="1"/>
              <a:t>अतिमृदू</a:t>
            </a:r>
            <a:r>
              <a:rPr lang="en-IN" sz="2000" dirty="0"/>
              <a:t>, </a:t>
            </a:r>
            <a:r>
              <a:rPr lang="en-IN" sz="2000" dirty="0" err="1"/>
              <a:t>अतितीक्ष्ण</a:t>
            </a:r>
            <a:r>
              <a:rPr lang="en-IN" sz="2000" dirty="0"/>
              <a:t> </a:t>
            </a:r>
            <a:r>
              <a:rPr lang="en-IN" sz="2000" dirty="0" err="1"/>
              <a:t>गंधसेवन</a:t>
            </a:r>
            <a:r>
              <a:rPr lang="en-IN" sz="2000" dirty="0"/>
              <a:t> ।</a:t>
            </a:r>
          </a:p>
          <a:p>
            <a:r>
              <a:rPr lang="en-IN" sz="2000" dirty="0"/>
              <a:t>3) </a:t>
            </a:r>
            <a:r>
              <a:rPr lang="en-IN" sz="2000" dirty="0" err="1"/>
              <a:t>मिथ्यायोग</a:t>
            </a:r>
            <a:r>
              <a:rPr lang="en-IN" sz="2000" dirty="0"/>
              <a:t> - </a:t>
            </a:r>
            <a:r>
              <a:rPr lang="en-IN" sz="2000" dirty="0" err="1"/>
              <a:t>पूति</a:t>
            </a:r>
            <a:r>
              <a:rPr lang="en-IN" sz="2000" dirty="0"/>
              <a:t>, </a:t>
            </a:r>
            <a:r>
              <a:rPr lang="en-IN" sz="2000" dirty="0" err="1"/>
              <a:t>भूत</a:t>
            </a:r>
            <a:r>
              <a:rPr lang="en-IN" sz="2000" dirty="0"/>
              <a:t>, </a:t>
            </a:r>
            <a:r>
              <a:rPr lang="en-IN" sz="2000" dirty="0" err="1"/>
              <a:t>विष</a:t>
            </a:r>
            <a:r>
              <a:rPr lang="en-IN" sz="2000" dirty="0"/>
              <a:t>, </a:t>
            </a:r>
            <a:r>
              <a:rPr lang="en-IN" sz="2000" dirty="0" err="1"/>
              <a:t>द्विष्ट</a:t>
            </a:r>
            <a:r>
              <a:rPr lang="en-IN" sz="2000" dirty="0"/>
              <a:t>, </a:t>
            </a:r>
            <a:r>
              <a:rPr lang="en-IN" sz="2000" dirty="0" err="1"/>
              <a:t>अनार्तव</a:t>
            </a:r>
            <a:r>
              <a:rPr lang="en-IN" sz="2000" dirty="0"/>
              <a:t> </a:t>
            </a:r>
            <a:r>
              <a:rPr lang="en-IN" sz="2000" dirty="0" err="1"/>
              <a:t>गन्ध</a:t>
            </a:r>
            <a:r>
              <a:rPr lang="en-IN" sz="2000" dirty="0"/>
              <a:t> ।</a:t>
            </a:r>
          </a:p>
        </p:txBody>
      </p:sp>
      <p:pic>
        <p:nvPicPr>
          <p:cNvPr id="2" name="Picture 1">
            <a:extLst>
              <a:ext uri="{FF2B5EF4-FFF2-40B4-BE49-F238E27FC236}">
                <a16:creationId xmlns:a16="http://schemas.microsoft.com/office/drawing/2014/main" xmlns="" id="{733D399B-8DD0-47D3-AD30-E1F0699B768B}"/>
              </a:ext>
            </a:extLst>
          </p:cNvPr>
          <p:cNvPicPr>
            <a:picLocks noChangeAspect="1"/>
          </p:cNvPicPr>
          <p:nvPr/>
        </p:nvPicPr>
        <p:blipFill>
          <a:blip r:embed="rId2"/>
          <a:stretch>
            <a:fillRect/>
          </a:stretch>
        </p:blipFill>
        <p:spPr>
          <a:xfrm>
            <a:off x="8764680" y="1136837"/>
            <a:ext cx="2638425" cy="1733550"/>
          </a:xfrm>
          <a:prstGeom prst="rect">
            <a:avLst/>
          </a:prstGeom>
        </p:spPr>
      </p:pic>
      <p:pic>
        <p:nvPicPr>
          <p:cNvPr id="4" name="Picture 3">
            <a:extLst>
              <a:ext uri="{FF2B5EF4-FFF2-40B4-BE49-F238E27FC236}">
                <a16:creationId xmlns:a16="http://schemas.microsoft.com/office/drawing/2014/main" xmlns="" id="{8D8AB9C5-48F6-41FD-A92C-80BA9B0C3210}"/>
              </a:ext>
            </a:extLst>
          </p:cNvPr>
          <p:cNvPicPr>
            <a:picLocks noChangeAspect="1"/>
          </p:cNvPicPr>
          <p:nvPr/>
        </p:nvPicPr>
        <p:blipFill>
          <a:blip r:embed="rId3"/>
          <a:stretch>
            <a:fillRect/>
          </a:stretch>
        </p:blipFill>
        <p:spPr>
          <a:xfrm>
            <a:off x="8764680" y="3240143"/>
            <a:ext cx="2638425" cy="1743075"/>
          </a:xfrm>
          <a:prstGeom prst="rect">
            <a:avLst/>
          </a:prstGeom>
        </p:spPr>
      </p:pic>
      <p:pic>
        <p:nvPicPr>
          <p:cNvPr id="5" name="Picture 4">
            <a:extLst>
              <a:ext uri="{FF2B5EF4-FFF2-40B4-BE49-F238E27FC236}">
                <a16:creationId xmlns:a16="http://schemas.microsoft.com/office/drawing/2014/main" xmlns="" id="{AEDF7A51-15AE-4085-9371-50D8462F51D5}"/>
              </a:ext>
            </a:extLst>
          </p:cNvPr>
          <p:cNvPicPr>
            <a:picLocks noChangeAspect="1"/>
          </p:cNvPicPr>
          <p:nvPr/>
        </p:nvPicPr>
        <p:blipFill>
          <a:blip r:embed="rId4"/>
          <a:stretch>
            <a:fillRect/>
          </a:stretch>
        </p:blipFill>
        <p:spPr>
          <a:xfrm>
            <a:off x="5799324" y="4323509"/>
            <a:ext cx="2619375" cy="1743075"/>
          </a:xfrm>
          <a:prstGeom prst="rect">
            <a:avLst/>
          </a:prstGeom>
        </p:spPr>
      </p:pic>
      <p:pic>
        <p:nvPicPr>
          <p:cNvPr id="6" name="Picture 5">
            <a:extLst>
              <a:ext uri="{FF2B5EF4-FFF2-40B4-BE49-F238E27FC236}">
                <a16:creationId xmlns:a16="http://schemas.microsoft.com/office/drawing/2014/main" xmlns="" id="{184A9E24-FA6A-4B46-A364-4C92DF09C318}"/>
              </a:ext>
            </a:extLst>
          </p:cNvPr>
          <p:cNvPicPr>
            <a:picLocks noChangeAspect="1"/>
          </p:cNvPicPr>
          <p:nvPr/>
        </p:nvPicPr>
        <p:blipFill>
          <a:blip r:embed="rId5"/>
          <a:stretch>
            <a:fillRect/>
          </a:stretch>
        </p:blipFill>
        <p:spPr>
          <a:xfrm>
            <a:off x="2326061" y="4323509"/>
            <a:ext cx="2752725" cy="1743075"/>
          </a:xfrm>
          <a:prstGeom prst="rect">
            <a:avLst/>
          </a:prstGeom>
        </p:spPr>
      </p:pic>
    </p:spTree>
    <p:extLst>
      <p:ext uri="{BB962C8B-B14F-4D97-AF65-F5344CB8AC3E}">
        <p14:creationId xmlns:p14="http://schemas.microsoft.com/office/powerpoint/2010/main" val="89567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par>
                                <p:cTn id="15" presetID="21"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par>
                                <p:cTn id="18" presetID="21" presetClass="entr" presetSubtype="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2000"/>
                                        <p:tgtEl>
                                          <p:spTgt spid="5"/>
                                        </p:tgtEl>
                                      </p:cBhvr>
                                    </p:animEffect>
                                  </p:childTnLst>
                                </p:cTn>
                              </p:par>
                              <p:par>
                                <p:cTn id="21" presetID="21" presetClass="entr" presetSubtype="1"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3846963-336D-4758-A82C-E63A581A7772}"/>
              </a:ext>
            </a:extLst>
          </p:cNvPr>
          <p:cNvSpPr txBox="1"/>
          <p:nvPr/>
        </p:nvSpPr>
        <p:spPr>
          <a:xfrm>
            <a:off x="896470" y="1165412"/>
            <a:ext cx="8050305" cy="461665"/>
          </a:xfrm>
          <a:prstGeom prst="rect">
            <a:avLst/>
          </a:prstGeom>
          <a:noFill/>
        </p:spPr>
        <p:txBody>
          <a:bodyPr wrap="square" rtlCol="0">
            <a:spAutoFit/>
          </a:bodyPr>
          <a:lstStyle/>
          <a:p>
            <a:r>
              <a:rPr lang="en-IN" sz="2400" b="1" dirty="0" err="1">
                <a:latin typeface="Mangal" panose="02040503050203030202" pitchFamily="18" charset="0"/>
                <a:cs typeface="Mangal" panose="02040503050203030202" pitchFamily="18" charset="0"/>
              </a:rPr>
              <a:t>प्रज्ञापराध</a:t>
            </a:r>
            <a:r>
              <a:rPr lang="en-IN" sz="2400" b="1" dirty="0">
                <a:latin typeface="Mangal" panose="02040503050203030202" pitchFamily="18" charset="0"/>
                <a:cs typeface="Mangal" panose="02040503050203030202" pitchFamily="18" charset="0"/>
              </a:rPr>
              <a:t> </a:t>
            </a:r>
            <a:r>
              <a:rPr lang="en-US" sz="2400" b="1" dirty="0" smtClean="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Transgressional Agents)</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8386BB4E-DA9D-4058-B921-CD3514D7D916}"/>
              </a:ext>
            </a:extLst>
          </p:cNvPr>
          <p:cNvSpPr txBox="1"/>
          <p:nvPr/>
        </p:nvSpPr>
        <p:spPr>
          <a:xfrm>
            <a:off x="759853" y="2045646"/>
            <a:ext cx="10552915" cy="2308324"/>
          </a:xfrm>
          <a:prstGeom prst="rect">
            <a:avLst/>
          </a:prstGeom>
          <a:noFill/>
        </p:spPr>
        <p:txBody>
          <a:bodyPr wrap="square">
            <a:spAutoFit/>
          </a:bodyPr>
          <a:lstStyle/>
          <a:p>
            <a:pPr algn="just"/>
            <a:r>
              <a:rPr lang="en-IN" sz="2400" dirty="0" err="1">
                <a:solidFill>
                  <a:schemeClr val="accent6">
                    <a:lumMod val="50000"/>
                  </a:schemeClr>
                </a:solidFill>
                <a:latin typeface="Mangal" panose="02040503050203030202" pitchFamily="18" charset="0"/>
                <a:cs typeface="Mangal" panose="02040503050203030202" pitchFamily="18" charset="0"/>
              </a:rPr>
              <a:t>धी</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धृति</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स्मृति</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विभ्रंशः</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यत्कुरूते</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कर्म</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अशुभम्</a:t>
            </a:r>
            <a:r>
              <a:rPr lang="en-IN" sz="2400" dirty="0">
                <a:solidFill>
                  <a:schemeClr val="accent6">
                    <a:lumMod val="50000"/>
                  </a:schemeClr>
                </a:solidFill>
                <a:latin typeface="Mangal" panose="02040503050203030202" pitchFamily="18" charset="0"/>
                <a:cs typeface="Mangal" panose="02040503050203030202" pitchFamily="18" charset="0"/>
              </a:rPr>
              <a:t> । </a:t>
            </a:r>
            <a:r>
              <a:rPr lang="en-IN" sz="2400" dirty="0" err="1">
                <a:solidFill>
                  <a:schemeClr val="accent6">
                    <a:lumMod val="50000"/>
                  </a:schemeClr>
                </a:solidFill>
                <a:latin typeface="Mangal" panose="02040503050203030202" pitchFamily="18" charset="0"/>
                <a:cs typeface="Mangal" panose="02040503050203030202" pitchFamily="18" charset="0"/>
              </a:rPr>
              <a:t>प्रज्ञापराधं</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तं</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विद्यात</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सर्वदोष</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err="1">
                <a:solidFill>
                  <a:schemeClr val="accent6">
                    <a:lumMod val="50000"/>
                  </a:schemeClr>
                </a:solidFill>
                <a:latin typeface="Mangal" panose="02040503050203030202" pitchFamily="18" charset="0"/>
                <a:cs typeface="Mangal" panose="02040503050203030202" pitchFamily="18" charset="0"/>
              </a:rPr>
              <a:t>प्रकोपणम्</a:t>
            </a:r>
            <a:r>
              <a:rPr lang="en-IN" sz="2400" dirty="0">
                <a:solidFill>
                  <a:schemeClr val="accent6">
                    <a:lumMod val="50000"/>
                  </a:schemeClr>
                </a:solidFill>
                <a:latin typeface="Mangal" panose="02040503050203030202" pitchFamily="18" charset="0"/>
                <a:cs typeface="Mangal" panose="02040503050203030202" pitchFamily="18" charset="0"/>
              </a:rPr>
              <a:t> । । </a:t>
            </a:r>
            <a:r>
              <a:rPr lang="en-IN" sz="2400" dirty="0" err="1">
                <a:solidFill>
                  <a:schemeClr val="accent6">
                    <a:lumMod val="50000"/>
                  </a:schemeClr>
                </a:solidFill>
                <a:latin typeface="Mangal" panose="02040503050203030202" pitchFamily="18" charset="0"/>
                <a:cs typeface="Mangal" panose="02040503050203030202" pitchFamily="18" charset="0"/>
              </a:rPr>
              <a:t>च.शा</a:t>
            </a:r>
            <a:r>
              <a:rPr lang="en-IN" sz="2400" dirty="0">
                <a:solidFill>
                  <a:schemeClr val="accent6">
                    <a:lumMod val="50000"/>
                  </a:schemeClr>
                </a:solidFill>
                <a:latin typeface="Mangal" panose="02040503050203030202" pitchFamily="18" charset="0"/>
                <a:cs typeface="Mangal" panose="02040503050203030202" pitchFamily="18" charset="0"/>
              </a:rPr>
              <a:t>. </a:t>
            </a:r>
            <a:r>
              <a:rPr lang="en-IN" sz="2400" dirty="0">
                <a:solidFill>
                  <a:schemeClr val="accent6">
                    <a:lumMod val="50000"/>
                  </a:schemeClr>
                </a:solidFill>
                <a:latin typeface="Times New Roman" panose="02020603050405020304" pitchFamily="18" charset="0"/>
                <a:cs typeface="Times New Roman" panose="02020603050405020304" pitchFamily="18" charset="0"/>
              </a:rPr>
              <a:t>1/102 </a:t>
            </a:r>
          </a:p>
          <a:p>
            <a:pPr algn="just"/>
            <a:endParaRPr lang="en-IN" sz="2400" dirty="0">
              <a:solidFill>
                <a:schemeClr val="accent6">
                  <a:lumMod val="50000"/>
                </a:schemeClr>
              </a:solidFill>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The inauspicious deeds done knowingly due to the failure of intellectual discretion causing vitiation of all the three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 are referred as Pragya-</a:t>
            </a:r>
            <a:r>
              <a:rPr lang="en-IN" sz="2400" dirty="0" err="1">
                <a:latin typeface="Times New Roman" panose="02020603050405020304" pitchFamily="18" charset="0"/>
                <a:cs typeface="Times New Roman" panose="02020603050405020304" pitchFamily="18" charset="0"/>
              </a:rPr>
              <a:t>apradha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C.Sha</a:t>
            </a:r>
            <a:r>
              <a:rPr lang="en-IN" sz="2400" dirty="0">
                <a:latin typeface="Times New Roman" panose="02020603050405020304" pitchFamily="18" charset="0"/>
                <a:cs typeface="Times New Roman" panose="02020603050405020304" pitchFamily="18" charset="0"/>
              </a:rPr>
              <a:t>. 1/102]</a:t>
            </a:r>
          </a:p>
        </p:txBody>
      </p:sp>
    </p:spTree>
    <p:extLst>
      <p:ext uri="{BB962C8B-B14F-4D97-AF65-F5344CB8AC3E}">
        <p14:creationId xmlns:p14="http://schemas.microsoft.com/office/powerpoint/2010/main" val="100860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EB23BF6-0913-4F0A-922D-D8F7AF1C9130}"/>
              </a:ext>
            </a:extLst>
          </p:cNvPr>
          <p:cNvSpPr txBox="1"/>
          <p:nvPr/>
        </p:nvSpPr>
        <p:spPr>
          <a:xfrm>
            <a:off x="785611" y="650233"/>
            <a:ext cx="11024315" cy="5109091"/>
          </a:xfrm>
          <a:prstGeom prst="rect">
            <a:avLst/>
          </a:prstGeom>
          <a:noFill/>
        </p:spPr>
        <p:txBody>
          <a:bodyPr wrap="square">
            <a:spAutoFit/>
          </a:bodyPr>
          <a:lstStyle/>
          <a:p>
            <a:pPr algn="just"/>
            <a:r>
              <a:rPr lang="en-IN" sz="2400" dirty="0">
                <a:latin typeface="Times New Roman" panose="02020603050405020304" pitchFamily="18" charset="0"/>
                <a:cs typeface="Times New Roman" panose="02020603050405020304" pitchFamily="18" charset="0"/>
              </a:rPr>
              <a:t>Examples of </a:t>
            </a:r>
            <a:r>
              <a:rPr lang="en-IN" sz="2400" b="1" dirty="0" err="1">
                <a:latin typeface="Mangal" panose="02040503050203030202" pitchFamily="18" charset="0"/>
                <a:cs typeface="Mangal" panose="02040503050203030202" pitchFamily="18" charset="0"/>
              </a:rPr>
              <a:t>प्रज्ञापराध</a:t>
            </a:r>
            <a:r>
              <a:rPr lang="en-IN" sz="2400" b="1" dirty="0">
                <a:latin typeface="Mangal" panose="02040503050203030202" pitchFamily="18" charset="0"/>
                <a:cs typeface="Mangal" panose="02040503050203030202" pitchFamily="18" charset="0"/>
              </a:rPr>
              <a:t> </a:t>
            </a:r>
            <a:r>
              <a:rPr lang="en-IN" sz="2400" dirty="0" smtClean="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endParaRPr lang="en-IN" sz="600" dirty="0">
              <a:latin typeface="Times New Roman" panose="02020603050405020304" pitchFamily="18" charset="0"/>
              <a:cs typeface="Times New Roman" panose="02020603050405020304" pitchFamily="18" charset="0"/>
            </a:endParaRPr>
          </a:p>
          <a:p>
            <a:pPr algn="just"/>
            <a:r>
              <a:rPr lang="en-IN" sz="2400" dirty="0" err="1">
                <a:latin typeface="Mangal" panose="02040503050203030202" pitchFamily="18" charset="0"/>
                <a:cs typeface="Mangal" panose="02040503050203030202" pitchFamily="18" charset="0"/>
              </a:rPr>
              <a:t>उदीरणं</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गतिमतां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उदीर्णानां</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निग्रह</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सेवनं</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साहसानां</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विनयाचारलोप</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पूज्यांना</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अभिघर्षणं</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सद्वृत्तस्य</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वर्जनं</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ईर्ष्याभानभयक्रोधलोभमोहमदभ्रमाः</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तज्जं</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कर्म</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यत्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क्लिष्टं</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यत्</a:t>
            </a:r>
            <a:r>
              <a:rPr lang="en-IN" sz="2400" dirty="0">
                <a:latin typeface="Mangal" panose="02040503050203030202" pitchFamily="18" charset="0"/>
                <a:cs typeface="Mangal" panose="02040503050203030202" pitchFamily="18" charset="0"/>
              </a:rPr>
              <a:t> च </a:t>
            </a:r>
            <a:r>
              <a:rPr lang="en-IN" sz="2400" dirty="0" err="1">
                <a:latin typeface="Mangal" panose="02040503050203030202" pitchFamily="18" charset="0"/>
                <a:cs typeface="Mangal" panose="02040503050203030202" pitchFamily="18" charset="0"/>
              </a:rPr>
              <a:t>अन्यत्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एतत्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सदृशं</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कर्म</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रजोमोह</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समुत्थितम्</a:t>
            </a:r>
            <a:r>
              <a:rPr lang="en-IN" sz="2400" dirty="0">
                <a:latin typeface="Mangal" panose="02040503050203030202" pitchFamily="18" charset="0"/>
                <a:cs typeface="Mangal" panose="02040503050203030202" pitchFamily="18" charset="0"/>
              </a:rPr>
              <a:t>,</a:t>
            </a:r>
          </a:p>
          <a:p>
            <a:pPr algn="just"/>
            <a:r>
              <a:rPr lang="en-IN" sz="2400" dirty="0" err="1">
                <a:latin typeface="Mangal" panose="02040503050203030202" pitchFamily="18" charset="0"/>
                <a:cs typeface="Mangal" panose="02040503050203030202" pitchFamily="18" charset="0"/>
              </a:rPr>
              <a:t>प्रज्ञापराधं</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शिष्टा</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ब्रुवते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व्याधिकारणम्</a:t>
            </a:r>
            <a:r>
              <a:rPr lang="en-IN" sz="2400" dirty="0">
                <a:latin typeface="Mangal" panose="02040503050203030202" pitchFamily="18" charset="0"/>
                <a:cs typeface="Mangal" panose="02040503050203030202" pitchFamily="18" charset="0"/>
              </a:rPr>
              <a:t> ।। च.शा.1/108</a:t>
            </a:r>
          </a:p>
          <a:p>
            <a:pPr algn="just"/>
            <a:endParaRPr lang="en-IN" sz="8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1. </a:t>
            </a:r>
            <a:r>
              <a:rPr lang="en-IN" sz="2400" dirty="0" err="1">
                <a:latin typeface="Times New Roman" panose="02020603050405020304" pitchFamily="18" charset="0"/>
                <a:cs typeface="Times New Roman" panose="02020603050405020304" pitchFamily="18" charset="0"/>
              </a:rPr>
              <a:t>उदीरणं</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गतिमतां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Udiranam</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Gatimatam</a:t>
            </a:r>
            <a:r>
              <a:rPr lang="en-IN" sz="2400" dirty="0">
                <a:latin typeface="Times New Roman" panose="02020603050405020304" pitchFamily="18" charset="0"/>
                <a:cs typeface="Times New Roman" panose="02020603050405020304" pitchFamily="18" charset="0"/>
              </a:rPr>
              <a:t>) - Forceful initiation of natural urges,</a:t>
            </a:r>
          </a:p>
          <a:p>
            <a:pPr algn="just"/>
            <a:r>
              <a:rPr lang="en-IN" sz="2400" dirty="0">
                <a:latin typeface="Times New Roman" panose="02020603050405020304" pitchFamily="18" charset="0"/>
                <a:cs typeface="Times New Roman" panose="02020603050405020304" pitchFamily="18" charset="0"/>
              </a:rPr>
              <a:t>2. </a:t>
            </a:r>
            <a:r>
              <a:rPr lang="en-IN" sz="2400" dirty="0" err="1">
                <a:latin typeface="Times New Roman" panose="02020603050405020304" pitchFamily="18" charset="0"/>
                <a:cs typeface="Times New Roman" panose="02020603050405020304" pitchFamily="18" charset="0"/>
              </a:rPr>
              <a:t>उदीर्णानां</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निग्रह</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Udirnanam</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NigraHa</a:t>
            </a:r>
            <a:r>
              <a:rPr lang="en-IN" sz="2400" dirty="0">
                <a:latin typeface="Times New Roman" panose="02020603050405020304" pitchFamily="18" charset="0"/>
                <a:cs typeface="Times New Roman" panose="02020603050405020304" pitchFamily="18" charset="0"/>
              </a:rPr>
              <a:t>) - Forceful suppression of natural urges,</a:t>
            </a:r>
          </a:p>
          <a:p>
            <a:pPr algn="just"/>
            <a:r>
              <a:rPr lang="en-IN" sz="2400" dirty="0">
                <a:latin typeface="Times New Roman" panose="02020603050405020304" pitchFamily="18" charset="0"/>
                <a:cs typeface="Times New Roman" panose="02020603050405020304" pitchFamily="18" charset="0"/>
              </a:rPr>
              <a:t>3. </a:t>
            </a:r>
            <a:r>
              <a:rPr lang="en-IN" sz="2400" dirty="0" err="1">
                <a:latin typeface="Times New Roman" panose="02020603050405020304" pitchFamily="18" charset="0"/>
                <a:cs typeface="Times New Roman" panose="02020603050405020304" pitchFamily="18" charset="0"/>
              </a:rPr>
              <a:t>सेवनं</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साहसानां</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Sewanam</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Sahasanam</a:t>
            </a:r>
            <a:r>
              <a:rPr lang="en-IN" sz="2400" dirty="0">
                <a:latin typeface="Times New Roman" panose="02020603050405020304" pitchFamily="18" charset="0"/>
                <a:cs typeface="Times New Roman" panose="02020603050405020304" pitchFamily="18" charset="0"/>
              </a:rPr>
              <a:t>) - Misadventure (e.g. weight lifting, fighting),</a:t>
            </a:r>
          </a:p>
          <a:p>
            <a:pPr algn="just"/>
            <a:r>
              <a:rPr lang="en-IN" sz="2400" dirty="0">
                <a:latin typeface="Times New Roman" panose="02020603050405020304" pitchFamily="18" charset="0"/>
                <a:cs typeface="Times New Roman" panose="02020603050405020304" pitchFamily="18" charset="0"/>
              </a:rPr>
              <a:t> 4. </a:t>
            </a:r>
            <a:r>
              <a:rPr lang="en-IN" sz="2400" dirty="0" err="1">
                <a:latin typeface="Times New Roman" panose="02020603050405020304" pitchFamily="18" charset="0"/>
                <a:cs typeface="Times New Roman" panose="02020603050405020304" pitchFamily="18" charset="0"/>
              </a:rPr>
              <a:t>विनयाचारलोप</a:t>
            </a:r>
            <a:r>
              <a:rPr lang="en-IN" sz="2400" dirty="0">
                <a:latin typeface="Times New Roman" panose="02020603050405020304" pitchFamily="18" charset="0"/>
                <a:cs typeface="Times New Roman" panose="02020603050405020304" pitchFamily="18" charset="0"/>
              </a:rPr>
              <a:t> - (Vinay Achar </a:t>
            </a:r>
            <a:r>
              <a:rPr lang="en-IN" sz="2400" dirty="0" err="1">
                <a:latin typeface="Times New Roman" panose="02020603050405020304" pitchFamily="18" charset="0"/>
                <a:cs typeface="Times New Roman" panose="02020603050405020304" pitchFamily="18" charset="0"/>
              </a:rPr>
              <a:t>Lopa</a:t>
            </a:r>
            <a:r>
              <a:rPr lang="en-IN" sz="2400" dirty="0">
                <a:latin typeface="Times New Roman" panose="02020603050405020304" pitchFamily="18" charset="0"/>
                <a:cs typeface="Times New Roman" panose="02020603050405020304" pitchFamily="18" charset="0"/>
              </a:rPr>
              <a:t>) - Indecent </a:t>
            </a:r>
            <a:r>
              <a:rPr lang="en-IN" sz="2400" dirty="0" err="1">
                <a:latin typeface="Times New Roman" panose="02020603050405020304" pitchFamily="18" charset="0"/>
                <a:cs typeface="Times New Roman" panose="02020603050405020304" pitchFamily="18" charset="0"/>
              </a:rPr>
              <a:t>behavior</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5. </a:t>
            </a:r>
            <a:r>
              <a:rPr lang="hi-IN" sz="2400" dirty="0">
                <a:latin typeface="Times New Roman" panose="02020603050405020304" pitchFamily="18" charset="0"/>
                <a:cs typeface="Times New Roman" panose="02020603050405020304" pitchFamily="18" charset="0"/>
              </a:rPr>
              <a:t>पूज्यानां अभिघर्षणं</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Pujyanam</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Abhigharshanam</a:t>
            </a:r>
            <a:r>
              <a:rPr lang="en-IN" sz="2400" dirty="0">
                <a:latin typeface="Times New Roman" panose="02020603050405020304" pitchFamily="18" charset="0"/>
                <a:cs typeface="Times New Roman" panose="02020603050405020304" pitchFamily="18" charset="0"/>
              </a:rPr>
              <a:t>) - Insulting the respected persons.</a:t>
            </a:r>
          </a:p>
          <a:p>
            <a:pPr algn="just"/>
            <a:r>
              <a:rPr lang="en-IN" sz="2400" dirty="0">
                <a:latin typeface="Times New Roman" panose="02020603050405020304" pitchFamily="18" charset="0"/>
                <a:cs typeface="Times New Roman" panose="02020603050405020304" pitchFamily="18" charset="0"/>
              </a:rPr>
              <a:t>6. </a:t>
            </a:r>
            <a:r>
              <a:rPr lang="en-IN" sz="2400" dirty="0" err="1">
                <a:latin typeface="Times New Roman" panose="02020603050405020304" pitchFamily="18" charset="0"/>
                <a:cs typeface="Times New Roman" panose="02020603050405020304" pitchFamily="18" charset="0"/>
              </a:rPr>
              <a:t>सद्वृत्तस्य</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वर्जनं</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Sadvruttasya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Varjanam</a:t>
            </a:r>
            <a:r>
              <a:rPr lang="en-IN" sz="2400" dirty="0">
                <a:latin typeface="Times New Roman" panose="02020603050405020304" pitchFamily="18" charset="0"/>
                <a:cs typeface="Times New Roman" panose="02020603050405020304" pitchFamily="18" charset="0"/>
              </a:rPr>
              <a:t>) - Avoidance of code of noble conduct.</a:t>
            </a:r>
          </a:p>
          <a:p>
            <a:pPr algn="just"/>
            <a:r>
              <a:rPr lang="en-IN" sz="2400" dirty="0">
                <a:latin typeface="Times New Roman" panose="02020603050405020304" pitchFamily="18" charset="0"/>
                <a:cs typeface="Times New Roman" panose="02020603050405020304" pitchFamily="18" charset="0"/>
              </a:rPr>
              <a:t>7. </a:t>
            </a:r>
            <a:r>
              <a:rPr lang="en-IN" sz="2400" dirty="0" err="1">
                <a:latin typeface="Times New Roman" panose="02020603050405020304" pitchFamily="18" charset="0"/>
                <a:cs typeface="Times New Roman" panose="02020603050405020304" pitchFamily="18" charset="0"/>
              </a:rPr>
              <a:t>ईर्ष्याभानभयक्रोधलोभमोहमदभ्रमाः</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तज्जं</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कर्म</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यत्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क्लिष्टं</a:t>
            </a:r>
            <a:r>
              <a:rPr lang="en-IN" sz="2400" dirty="0">
                <a:latin typeface="Times New Roman" panose="02020603050405020304" pitchFamily="18" charset="0"/>
                <a:cs typeface="Times New Roman" panose="02020603050405020304" pitchFamily="18" charset="0"/>
              </a:rPr>
              <a:t> - Deeds done under the influence of Jealousy, conceit, fear, anger, greed, ego, false self perception.</a:t>
            </a:r>
          </a:p>
        </p:txBody>
      </p:sp>
    </p:spTree>
    <p:extLst>
      <p:ext uri="{BB962C8B-B14F-4D97-AF65-F5344CB8AC3E}">
        <p14:creationId xmlns:p14="http://schemas.microsoft.com/office/powerpoint/2010/main" val="356954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47BA54E-84E1-46E8-893A-50A5FE996A7B}"/>
              </a:ext>
            </a:extLst>
          </p:cNvPr>
          <p:cNvSpPr txBox="1"/>
          <p:nvPr/>
        </p:nvSpPr>
        <p:spPr>
          <a:xfrm>
            <a:off x="1030940" y="1156447"/>
            <a:ext cx="5934635" cy="523220"/>
          </a:xfrm>
          <a:prstGeom prst="rect">
            <a:avLst/>
          </a:prstGeom>
          <a:noFill/>
        </p:spPr>
        <p:txBody>
          <a:bodyPr wrap="square" rtlCol="0">
            <a:spAutoFit/>
          </a:bodyPr>
          <a:lstStyle/>
          <a:p>
            <a:r>
              <a:rPr lang="en-IN" sz="2800" b="1" dirty="0" err="1" smtClean="0">
                <a:latin typeface="Mangal" panose="02040503050203030202" pitchFamily="18" charset="0"/>
                <a:cs typeface="Mangal" panose="02040503050203030202" pitchFamily="18" charset="0"/>
              </a:rPr>
              <a:t>परिणाम</a:t>
            </a:r>
            <a:r>
              <a:rPr lang="en-IN" sz="2400" dirty="0" smtClean="0"/>
              <a:t> </a:t>
            </a:r>
            <a:r>
              <a:rPr lang="en-US" sz="2400" b="1" dirty="0" smtClean="0">
                <a:latin typeface="Times New Roman" panose="02020603050405020304" pitchFamily="18" charset="0"/>
                <a:cs typeface="Times New Roman" panose="02020603050405020304" pitchFamily="18" charset="0"/>
              </a:rPr>
              <a:t>(Seasonal </a:t>
            </a:r>
            <a:r>
              <a:rPr lang="en-US" sz="2400" b="1" dirty="0">
                <a:latin typeface="Times New Roman" panose="02020603050405020304" pitchFamily="18" charset="0"/>
                <a:cs typeface="Times New Roman" panose="02020603050405020304" pitchFamily="18" charset="0"/>
              </a:rPr>
              <a:t>Agents)</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F1C2C0CC-3E44-43F3-AD30-E34AC478797A}"/>
              </a:ext>
            </a:extLst>
          </p:cNvPr>
          <p:cNvSpPr txBox="1"/>
          <p:nvPr/>
        </p:nvSpPr>
        <p:spPr>
          <a:xfrm>
            <a:off x="704849" y="1925650"/>
            <a:ext cx="8480613" cy="830997"/>
          </a:xfrm>
          <a:prstGeom prst="rect">
            <a:avLst/>
          </a:prstGeom>
          <a:noFill/>
        </p:spPr>
        <p:txBody>
          <a:bodyPr wrap="square">
            <a:spAutoFit/>
          </a:bodyPr>
          <a:lstStyle/>
          <a:p>
            <a:r>
              <a:rPr lang="en-IN" sz="2400" dirty="0" err="1">
                <a:latin typeface="Mangal" panose="02040503050203030202" pitchFamily="18" charset="0"/>
                <a:cs typeface="Mangal" panose="02040503050203030202" pitchFamily="18" charset="0"/>
              </a:rPr>
              <a:t>परिणामः</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अयोगादि</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युक्ता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ऋतुस्वभावजाः</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शीतादयः</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विजयरक्षित</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मधुकोष</a:t>
            </a:r>
            <a:r>
              <a:rPr lang="en-IN" sz="2400" dirty="0">
                <a:latin typeface="Mangal" panose="02040503050203030202" pitchFamily="18" charset="0"/>
                <a:cs typeface="Mangal" panose="02040503050203030202" pitchFamily="18" charset="0"/>
              </a:rPr>
              <a:t> - मा.नि.1/4</a:t>
            </a:r>
          </a:p>
        </p:txBody>
      </p:sp>
      <p:graphicFrame>
        <p:nvGraphicFramePr>
          <p:cNvPr id="7" name="Table 7">
            <a:extLst>
              <a:ext uri="{FF2B5EF4-FFF2-40B4-BE49-F238E27FC236}">
                <a16:creationId xmlns:a16="http://schemas.microsoft.com/office/drawing/2014/main" xmlns="" id="{829D705B-9B9D-49E1-BD3A-4FBCB607C3BD}"/>
              </a:ext>
            </a:extLst>
          </p:cNvPr>
          <p:cNvGraphicFramePr>
            <a:graphicFrameLocks noGrp="1"/>
          </p:cNvGraphicFramePr>
          <p:nvPr>
            <p:extLst>
              <p:ext uri="{D42A27DB-BD31-4B8C-83A1-F6EECF244321}">
                <p14:modId xmlns:p14="http://schemas.microsoft.com/office/powerpoint/2010/main" val="3908685015"/>
              </p:ext>
            </p:extLst>
          </p:nvPr>
        </p:nvGraphicFramePr>
        <p:xfrm>
          <a:off x="1030940" y="3052726"/>
          <a:ext cx="9825952" cy="2499360"/>
        </p:xfrm>
        <a:graphic>
          <a:graphicData uri="http://schemas.openxmlformats.org/drawingml/2006/table">
            <a:tbl>
              <a:tblPr firstRow="1" bandRow="1">
                <a:tableStyleId>{5C22544A-7EE6-4342-B048-85BDC9FD1C3A}</a:tableStyleId>
              </a:tblPr>
              <a:tblGrid>
                <a:gridCol w="2456488">
                  <a:extLst>
                    <a:ext uri="{9D8B030D-6E8A-4147-A177-3AD203B41FA5}">
                      <a16:colId xmlns:a16="http://schemas.microsoft.com/office/drawing/2014/main" xmlns="" val="1476411248"/>
                    </a:ext>
                  </a:extLst>
                </a:gridCol>
                <a:gridCol w="2456488">
                  <a:extLst>
                    <a:ext uri="{9D8B030D-6E8A-4147-A177-3AD203B41FA5}">
                      <a16:colId xmlns:a16="http://schemas.microsoft.com/office/drawing/2014/main" xmlns="" val="4070413939"/>
                    </a:ext>
                  </a:extLst>
                </a:gridCol>
                <a:gridCol w="2456488">
                  <a:extLst>
                    <a:ext uri="{9D8B030D-6E8A-4147-A177-3AD203B41FA5}">
                      <a16:colId xmlns:a16="http://schemas.microsoft.com/office/drawing/2014/main" xmlns="" val="84575231"/>
                    </a:ext>
                  </a:extLst>
                </a:gridCol>
                <a:gridCol w="2456488">
                  <a:extLst>
                    <a:ext uri="{9D8B030D-6E8A-4147-A177-3AD203B41FA5}">
                      <a16:colId xmlns:a16="http://schemas.microsoft.com/office/drawing/2014/main" xmlns="" val="4041933972"/>
                    </a:ext>
                  </a:extLst>
                </a:gridCol>
              </a:tblGrid>
              <a:tr h="370840">
                <a:tc>
                  <a:txBody>
                    <a:bodyPr/>
                    <a:lstStyle/>
                    <a:p>
                      <a:pPr algn="ctr"/>
                      <a:r>
                        <a:rPr lang="en-US" sz="2000" dirty="0"/>
                        <a:t>KALA</a:t>
                      </a:r>
                      <a:endParaRPr lang="en-IN" sz="2000" dirty="0"/>
                    </a:p>
                  </a:txBody>
                  <a:tcPr/>
                </a:tc>
                <a:tc>
                  <a:txBody>
                    <a:bodyPr/>
                    <a:lstStyle/>
                    <a:p>
                      <a:pPr algn="ctr"/>
                      <a:r>
                        <a:rPr lang="en-US" sz="2000" dirty="0"/>
                        <a:t>HEENA YOGA</a:t>
                      </a:r>
                      <a:endParaRPr lang="en-IN" sz="2000" dirty="0"/>
                    </a:p>
                  </a:txBody>
                  <a:tcPr/>
                </a:tc>
                <a:tc>
                  <a:txBody>
                    <a:bodyPr/>
                    <a:lstStyle/>
                    <a:p>
                      <a:pPr algn="ctr"/>
                      <a:r>
                        <a:rPr lang="en-US" sz="2000" dirty="0"/>
                        <a:t>ATI YOGA</a:t>
                      </a:r>
                      <a:endParaRPr lang="en-IN" sz="2000" dirty="0"/>
                    </a:p>
                  </a:txBody>
                  <a:tcPr/>
                </a:tc>
                <a:tc>
                  <a:txBody>
                    <a:bodyPr/>
                    <a:lstStyle/>
                    <a:p>
                      <a:pPr algn="ctr"/>
                      <a:r>
                        <a:rPr lang="en-US" sz="2000" dirty="0"/>
                        <a:t>MITHYA YOGA</a:t>
                      </a:r>
                      <a:endParaRPr lang="en-IN" sz="2000" dirty="0"/>
                    </a:p>
                  </a:txBody>
                  <a:tcPr/>
                </a:tc>
                <a:extLst>
                  <a:ext uri="{0D108BD9-81ED-4DB2-BD59-A6C34878D82A}">
                    <a16:rowId xmlns:a16="http://schemas.microsoft.com/office/drawing/2014/main" xmlns="" val="1157043175"/>
                  </a:ext>
                </a:extLst>
              </a:tr>
              <a:tr h="370840">
                <a:tc>
                  <a:txBody>
                    <a:bodyPr/>
                    <a:lstStyle/>
                    <a:p>
                      <a:pPr algn="ctr"/>
                      <a:r>
                        <a:rPr lang="en-US" sz="2000" dirty="0" err="1"/>
                        <a:t>Greeshma</a:t>
                      </a:r>
                      <a:r>
                        <a:rPr lang="en-US" sz="2000" dirty="0"/>
                        <a:t> (Summer)</a:t>
                      </a:r>
                      <a:endParaRPr lang="en-IN" sz="2000" dirty="0"/>
                    </a:p>
                  </a:txBody>
                  <a:tcPr/>
                </a:tc>
                <a:tc>
                  <a:txBody>
                    <a:bodyPr/>
                    <a:lstStyle/>
                    <a:p>
                      <a:pPr algn="ctr"/>
                      <a:r>
                        <a:rPr lang="en-US" sz="2000" dirty="0"/>
                        <a:t>No or Negligible heat</a:t>
                      </a:r>
                      <a:endParaRPr lang="en-IN" sz="2000" dirty="0"/>
                    </a:p>
                  </a:txBody>
                  <a:tcPr/>
                </a:tc>
                <a:tc>
                  <a:txBody>
                    <a:bodyPr/>
                    <a:lstStyle/>
                    <a:p>
                      <a:pPr algn="ctr"/>
                      <a:r>
                        <a:rPr lang="en-US" sz="2000" dirty="0"/>
                        <a:t>Intense Heat</a:t>
                      </a:r>
                      <a:endParaRPr lang="en-IN" sz="2000" dirty="0"/>
                    </a:p>
                  </a:txBody>
                  <a:tcPr/>
                </a:tc>
                <a:tc>
                  <a:txBody>
                    <a:bodyPr/>
                    <a:lstStyle/>
                    <a:p>
                      <a:pPr algn="ctr"/>
                      <a:r>
                        <a:rPr lang="en-US" sz="2000" dirty="0"/>
                        <a:t>Cold in summer</a:t>
                      </a:r>
                      <a:endParaRPr lang="en-IN" sz="2000" dirty="0"/>
                    </a:p>
                  </a:txBody>
                  <a:tcPr/>
                </a:tc>
                <a:extLst>
                  <a:ext uri="{0D108BD9-81ED-4DB2-BD59-A6C34878D82A}">
                    <a16:rowId xmlns:a16="http://schemas.microsoft.com/office/drawing/2014/main" xmlns="" val="4050218299"/>
                  </a:ext>
                </a:extLst>
              </a:tr>
              <a:tr h="370840">
                <a:tc>
                  <a:txBody>
                    <a:bodyPr/>
                    <a:lstStyle/>
                    <a:p>
                      <a:pPr algn="ctr"/>
                      <a:r>
                        <a:rPr lang="en-US" sz="2000" dirty="0"/>
                        <a:t>Varsha (Rainy Season)</a:t>
                      </a:r>
                      <a:endParaRPr lang="en-IN" sz="2000" dirty="0"/>
                    </a:p>
                  </a:txBody>
                  <a:tcPr/>
                </a:tc>
                <a:tc>
                  <a:txBody>
                    <a:bodyPr/>
                    <a:lstStyle/>
                    <a:p>
                      <a:pPr algn="ctr"/>
                      <a:r>
                        <a:rPr lang="en-US" sz="2000" dirty="0"/>
                        <a:t>No or Negligible Rain</a:t>
                      </a:r>
                      <a:endParaRPr lang="en-IN" sz="2000" dirty="0"/>
                    </a:p>
                  </a:txBody>
                  <a:tcPr/>
                </a:tc>
                <a:tc>
                  <a:txBody>
                    <a:bodyPr/>
                    <a:lstStyle/>
                    <a:p>
                      <a:pPr algn="ctr"/>
                      <a:r>
                        <a:rPr lang="en-US" sz="2000" dirty="0"/>
                        <a:t>Excessive Rain</a:t>
                      </a:r>
                      <a:endParaRPr lang="en-IN" sz="2000" dirty="0"/>
                    </a:p>
                  </a:txBody>
                  <a:tcPr/>
                </a:tc>
                <a:tc>
                  <a:txBody>
                    <a:bodyPr/>
                    <a:lstStyle/>
                    <a:p>
                      <a:pPr algn="ctr"/>
                      <a:r>
                        <a:rPr lang="en-US" sz="2000" dirty="0"/>
                        <a:t>Drought</a:t>
                      </a:r>
                      <a:endParaRPr lang="en-IN" sz="2000" dirty="0"/>
                    </a:p>
                  </a:txBody>
                  <a:tcPr/>
                </a:tc>
                <a:extLst>
                  <a:ext uri="{0D108BD9-81ED-4DB2-BD59-A6C34878D82A}">
                    <a16:rowId xmlns:a16="http://schemas.microsoft.com/office/drawing/2014/main" xmlns="" val="1343365766"/>
                  </a:ext>
                </a:extLst>
              </a:tr>
              <a:tr h="370840">
                <a:tc>
                  <a:txBody>
                    <a:bodyPr/>
                    <a:lstStyle/>
                    <a:p>
                      <a:pPr algn="ctr"/>
                      <a:r>
                        <a:rPr lang="en-US" sz="2000" dirty="0"/>
                        <a:t>Hemant (Winter)</a:t>
                      </a:r>
                      <a:endParaRPr lang="en-IN" sz="2000" dirty="0"/>
                    </a:p>
                  </a:txBody>
                  <a:tcPr/>
                </a:tc>
                <a:tc>
                  <a:txBody>
                    <a:bodyPr/>
                    <a:lstStyle/>
                    <a:p>
                      <a:pPr algn="ctr"/>
                      <a:r>
                        <a:rPr lang="en-US" sz="2000" dirty="0"/>
                        <a:t>No or Negligible Cold</a:t>
                      </a:r>
                      <a:endParaRPr lang="en-IN" sz="2000" dirty="0"/>
                    </a:p>
                  </a:txBody>
                  <a:tcPr/>
                </a:tc>
                <a:tc>
                  <a:txBody>
                    <a:bodyPr/>
                    <a:lstStyle/>
                    <a:p>
                      <a:pPr algn="ctr"/>
                      <a:r>
                        <a:rPr lang="en-US" sz="2000" dirty="0"/>
                        <a:t>Intense Cold</a:t>
                      </a:r>
                      <a:endParaRPr lang="en-IN" sz="2000" dirty="0"/>
                    </a:p>
                  </a:txBody>
                  <a:tcPr/>
                </a:tc>
                <a:tc>
                  <a:txBody>
                    <a:bodyPr/>
                    <a:lstStyle/>
                    <a:p>
                      <a:pPr algn="ctr"/>
                      <a:r>
                        <a:rPr lang="en-US" sz="2000" dirty="0"/>
                        <a:t>Heat</a:t>
                      </a:r>
                      <a:endParaRPr lang="en-IN" sz="2000" dirty="0"/>
                    </a:p>
                  </a:txBody>
                  <a:tcPr/>
                </a:tc>
                <a:extLst>
                  <a:ext uri="{0D108BD9-81ED-4DB2-BD59-A6C34878D82A}">
                    <a16:rowId xmlns:a16="http://schemas.microsoft.com/office/drawing/2014/main" xmlns="" val="3254801467"/>
                  </a:ext>
                </a:extLst>
              </a:tr>
            </a:tbl>
          </a:graphicData>
        </a:graphic>
      </p:graphicFrame>
    </p:spTree>
    <p:extLst>
      <p:ext uri="{BB962C8B-B14F-4D97-AF65-F5344CB8AC3E}">
        <p14:creationId xmlns:p14="http://schemas.microsoft.com/office/powerpoint/2010/main" val="112437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2859E17-68A6-42E6-BA47-F8E75FE4C668}"/>
              </a:ext>
            </a:extLst>
          </p:cNvPr>
          <p:cNvSpPr txBox="1"/>
          <p:nvPr/>
        </p:nvSpPr>
        <p:spPr>
          <a:xfrm>
            <a:off x="4572000" y="295835"/>
            <a:ext cx="331694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CLASSIFICATION - 3</a:t>
            </a:r>
            <a:endParaRPr lang="en-IN" sz="2000" b="1" dirty="0">
              <a:latin typeface="Times New Roman" panose="02020603050405020304" pitchFamily="18" charset="0"/>
              <a:cs typeface="Times New Roman" panose="02020603050405020304" pitchFamily="18" charset="0"/>
            </a:endParaRPr>
          </a:p>
        </p:txBody>
      </p:sp>
      <p:sp>
        <p:nvSpPr>
          <p:cNvPr id="3" name="Arrow: Right 2">
            <a:extLst>
              <a:ext uri="{FF2B5EF4-FFF2-40B4-BE49-F238E27FC236}">
                <a16:creationId xmlns:a16="http://schemas.microsoft.com/office/drawing/2014/main" xmlns="" id="{CEBF97B2-BE48-47BA-B6E4-32AE8967DD07}"/>
              </a:ext>
            </a:extLst>
          </p:cNvPr>
          <p:cNvSpPr/>
          <p:nvPr/>
        </p:nvSpPr>
        <p:spPr>
          <a:xfrm>
            <a:off x="7010400" y="2214283"/>
            <a:ext cx="2420470" cy="1559858"/>
          </a:xfrm>
          <a:prstGeom prst="rightArrow">
            <a:avLst/>
          </a:prstGeom>
          <a:solidFill>
            <a:schemeClr val="accent6">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Right 3">
            <a:extLst>
              <a:ext uri="{FF2B5EF4-FFF2-40B4-BE49-F238E27FC236}">
                <a16:creationId xmlns:a16="http://schemas.microsoft.com/office/drawing/2014/main" xmlns="" id="{F87456B9-7138-4022-88E4-83B7F5451E5F}"/>
              </a:ext>
            </a:extLst>
          </p:cNvPr>
          <p:cNvSpPr/>
          <p:nvPr/>
        </p:nvSpPr>
        <p:spPr>
          <a:xfrm rot="10800000">
            <a:off x="2449611" y="2214283"/>
            <a:ext cx="2420470" cy="1559858"/>
          </a:xfrm>
          <a:prstGeom prst="rightArrow">
            <a:avLst/>
          </a:prstGeom>
          <a:solidFill>
            <a:schemeClr val="accent6">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Down 4">
            <a:extLst>
              <a:ext uri="{FF2B5EF4-FFF2-40B4-BE49-F238E27FC236}">
                <a16:creationId xmlns:a16="http://schemas.microsoft.com/office/drawing/2014/main" xmlns="" id="{D5C2AD25-E8B2-4551-A37F-AAEFEA04D5B9}"/>
              </a:ext>
            </a:extLst>
          </p:cNvPr>
          <p:cNvSpPr/>
          <p:nvPr/>
        </p:nvSpPr>
        <p:spPr>
          <a:xfrm>
            <a:off x="4984376" y="3774141"/>
            <a:ext cx="2133600" cy="2092079"/>
          </a:xfrm>
          <a:prstGeom prst="downArrow">
            <a:avLst>
              <a:gd name="adj1" fmla="val 50000"/>
              <a:gd name="adj2" fmla="val 50446"/>
            </a:avLst>
          </a:prstGeom>
          <a:solidFill>
            <a:schemeClr val="accent6">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xmlns="" id="{9B89883B-2AAA-46A4-907C-D4370025F355}"/>
              </a:ext>
            </a:extLst>
          </p:cNvPr>
          <p:cNvSpPr txBox="1"/>
          <p:nvPr/>
        </p:nvSpPr>
        <p:spPr>
          <a:xfrm>
            <a:off x="5468471" y="2859741"/>
            <a:ext cx="1302128" cy="523220"/>
          </a:xfrm>
          <a:prstGeom prst="rect">
            <a:avLst/>
          </a:prstGeom>
          <a:noFill/>
        </p:spPr>
        <p:txBody>
          <a:bodyPr wrap="square" rtlCol="0">
            <a:spAutoFit/>
          </a:bodyPr>
          <a:lstStyle/>
          <a:p>
            <a:r>
              <a:rPr lang="hi-IN" sz="2800" b="1" dirty="0">
                <a:latin typeface="Mangal" panose="02040503050203030202" pitchFamily="18" charset="0"/>
                <a:cs typeface="Mangal" panose="02040503050203030202" pitchFamily="18" charset="0"/>
              </a:rPr>
              <a:t>निदान</a:t>
            </a:r>
            <a:endParaRPr lang="en-IN" sz="28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50177CB2-3599-44B7-AEF8-36F3CED648E9}"/>
              </a:ext>
            </a:extLst>
          </p:cNvPr>
          <p:cNvSpPr txBox="1"/>
          <p:nvPr/>
        </p:nvSpPr>
        <p:spPr>
          <a:xfrm>
            <a:off x="3101788" y="2830306"/>
            <a:ext cx="2008094" cy="523220"/>
          </a:xfrm>
          <a:prstGeom prst="rect">
            <a:avLst/>
          </a:prstGeom>
          <a:noFill/>
        </p:spPr>
        <p:txBody>
          <a:bodyPr wrap="square" rtlCol="0">
            <a:spAutoFit/>
          </a:bodyPr>
          <a:lstStyle/>
          <a:p>
            <a:r>
              <a:rPr lang="hi-IN" sz="2800" b="1" dirty="0">
                <a:latin typeface="Mangal" panose="02040503050203030202" pitchFamily="18" charset="0"/>
                <a:cs typeface="Mangal" panose="02040503050203030202" pitchFamily="18" charset="0"/>
              </a:rPr>
              <a:t>दोष </a:t>
            </a:r>
            <a:r>
              <a:rPr lang="hi-IN" sz="2800" b="1" dirty="0" smtClean="0">
                <a:latin typeface="Mangal" panose="02040503050203030202" pitchFamily="18" charset="0"/>
                <a:cs typeface="Mangal" panose="02040503050203030202" pitchFamily="18" charset="0"/>
              </a:rPr>
              <a:t>हेतु</a:t>
            </a:r>
            <a:endParaRPr lang="en-IN" sz="2800" b="1" dirty="0">
              <a:latin typeface="Mangal" panose="02040503050203030202" pitchFamily="18" charset="0"/>
              <a:cs typeface="Mangal" panose="02040503050203030202" pitchFamily="18" charset="0"/>
            </a:endParaRPr>
          </a:p>
        </p:txBody>
      </p:sp>
      <p:sp>
        <p:nvSpPr>
          <p:cNvPr id="8" name="TextBox 7">
            <a:extLst>
              <a:ext uri="{FF2B5EF4-FFF2-40B4-BE49-F238E27FC236}">
                <a16:creationId xmlns:a16="http://schemas.microsoft.com/office/drawing/2014/main" xmlns="" id="{9B881B3D-C510-492A-8C4D-490CF95F41E1}"/>
              </a:ext>
            </a:extLst>
          </p:cNvPr>
          <p:cNvSpPr txBox="1"/>
          <p:nvPr/>
        </p:nvSpPr>
        <p:spPr>
          <a:xfrm>
            <a:off x="7368988" y="2809546"/>
            <a:ext cx="2061882" cy="461665"/>
          </a:xfrm>
          <a:prstGeom prst="rect">
            <a:avLst/>
          </a:prstGeom>
          <a:noFill/>
        </p:spPr>
        <p:txBody>
          <a:bodyPr wrap="square" rtlCol="0">
            <a:spAutoFit/>
          </a:bodyPr>
          <a:lstStyle/>
          <a:p>
            <a:r>
              <a:rPr lang="hi-IN" sz="2400" b="1" dirty="0">
                <a:latin typeface="Mangal" panose="02040503050203030202" pitchFamily="18" charset="0"/>
                <a:cs typeface="Mangal" panose="02040503050203030202" pitchFamily="18" charset="0"/>
              </a:rPr>
              <a:t>व्याधि</a:t>
            </a:r>
            <a:r>
              <a:rPr lang="en-US" sz="2400" b="1" dirty="0">
                <a:latin typeface="Mangal" panose="02040503050203030202" pitchFamily="18" charset="0"/>
                <a:cs typeface="Mangal" panose="02040503050203030202" pitchFamily="18" charset="0"/>
              </a:rPr>
              <a:t> </a:t>
            </a:r>
            <a:r>
              <a:rPr lang="hi-IN" sz="2400" b="1" dirty="0">
                <a:latin typeface="Mangal" panose="02040503050203030202" pitchFamily="18" charset="0"/>
                <a:cs typeface="Mangal" panose="02040503050203030202" pitchFamily="18" charset="0"/>
              </a:rPr>
              <a:t>हेतु</a:t>
            </a:r>
            <a:endParaRPr lang="en-IN" sz="2400" dirty="0">
              <a:latin typeface="Mangal" panose="02040503050203030202" pitchFamily="18" charset="0"/>
              <a:cs typeface="Mangal" panose="02040503050203030202" pitchFamily="18" charset="0"/>
            </a:endParaRPr>
          </a:p>
        </p:txBody>
      </p:sp>
      <p:sp>
        <p:nvSpPr>
          <p:cNvPr id="9" name="TextBox 8">
            <a:extLst>
              <a:ext uri="{FF2B5EF4-FFF2-40B4-BE49-F238E27FC236}">
                <a16:creationId xmlns:a16="http://schemas.microsoft.com/office/drawing/2014/main" xmlns="" id="{5D1A24F2-F601-4DC6-BE70-F6AC6B42D64A}"/>
              </a:ext>
            </a:extLst>
          </p:cNvPr>
          <p:cNvSpPr txBox="1"/>
          <p:nvPr/>
        </p:nvSpPr>
        <p:spPr>
          <a:xfrm>
            <a:off x="5595100" y="4329953"/>
            <a:ext cx="1048870" cy="954107"/>
          </a:xfrm>
          <a:prstGeom prst="rect">
            <a:avLst/>
          </a:prstGeom>
          <a:noFill/>
        </p:spPr>
        <p:txBody>
          <a:bodyPr wrap="square" rtlCol="0">
            <a:spAutoFit/>
          </a:bodyPr>
          <a:lstStyle/>
          <a:p>
            <a:pPr algn="ctr"/>
            <a:r>
              <a:rPr lang="hi-IN" sz="2800" b="1" dirty="0">
                <a:latin typeface="Mangal" panose="02040503050203030202" pitchFamily="18" charset="0"/>
                <a:cs typeface="Mangal" panose="02040503050203030202" pitchFamily="18" charset="0"/>
              </a:rPr>
              <a:t>उभय हेतु</a:t>
            </a:r>
            <a:endParaRPr lang="en-IN" sz="2800"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286718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80">
                                          <p:stCondLst>
                                            <p:cond delay="0"/>
                                          </p:stCondLst>
                                        </p:cTn>
                                        <p:tgtEl>
                                          <p:spTgt spid="7"/>
                                        </p:tgtEl>
                                      </p:cBhvr>
                                    </p:animEffect>
                                    <p:anim calcmode="lin" valueType="num">
                                      <p:cBhvr>
                                        <p:cTn id="1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9" dur="26">
                                          <p:stCondLst>
                                            <p:cond delay="650"/>
                                          </p:stCondLst>
                                        </p:cTn>
                                        <p:tgtEl>
                                          <p:spTgt spid="7"/>
                                        </p:tgtEl>
                                      </p:cBhvr>
                                      <p:to x="100000" y="60000"/>
                                    </p:animScale>
                                    <p:animScale>
                                      <p:cBhvr>
                                        <p:cTn id="20" dur="166" decel="50000">
                                          <p:stCondLst>
                                            <p:cond delay="676"/>
                                          </p:stCondLst>
                                        </p:cTn>
                                        <p:tgtEl>
                                          <p:spTgt spid="7"/>
                                        </p:tgtEl>
                                      </p:cBhvr>
                                      <p:to x="100000" y="100000"/>
                                    </p:animScale>
                                    <p:animScale>
                                      <p:cBhvr>
                                        <p:cTn id="21" dur="26">
                                          <p:stCondLst>
                                            <p:cond delay="1312"/>
                                          </p:stCondLst>
                                        </p:cTn>
                                        <p:tgtEl>
                                          <p:spTgt spid="7"/>
                                        </p:tgtEl>
                                      </p:cBhvr>
                                      <p:to x="100000" y="80000"/>
                                    </p:animScale>
                                    <p:animScale>
                                      <p:cBhvr>
                                        <p:cTn id="22" dur="166" decel="50000">
                                          <p:stCondLst>
                                            <p:cond delay="1338"/>
                                          </p:stCondLst>
                                        </p:cTn>
                                        <p:tgtEl>
                                          <p:spTgt spid="7"/>
                                        </p:tgtEl>
                                      </p:cBhvr>
                                      <p:to x="100000" y="100000"/>
                                    </p:animScale>
                                    <p:animScale>
                                      <p:cBhvr>
                                        <p:cTn id="23" dur="26">
                                          <p:stCondLst>
                                            <p:cond delay="1642"/>
                                          </p:stCondLst>
                                        </p:cTn>
                                        <p:tgtEl>
                                          <p:spTgt spid="7"/>
                                        </p:tgtEl>
                                      </p:cBhvr>
                                      <p:to x="100000" y="90000"/>
                                    </p:animScale>
                                    <p:animScale>
                                      <p:cBhvr>
                                        <p:cTn id="24" dur="166" decel="50000">
                                          <p:stCondLst>
                                            <p:cond delay="1668"/>
                                          </p:stCondLst>
                                        </p:cTn>
                                        <p:tgtEl>
                                          <p:spTgt spid="7"/>
                                        </p:tgtEl>
                                      </p:cBhvr>
                                      <p:to x="100000" y="100000"/>
                                    </p:animScale>
                                    <p:animScale>
                                      <p:cBhvr>
                                        <p:cTn id="25" dur="26">
                                          <p:stCondLst>
                                            <p:cond delay="1808"/>
                                          </p:stCondLst>
                                        </p:cTn>
                                        <p:tgtEl>
                                          <p:spTgt spid="7"/>
                                        </p:tgtEl>
                                      </p:cBhvr>
                                      <p:to x="100000" y="95000"/>
                                    </p:animScale>
                                    <p:animScale>
                                      <p:cBhvr>
                                        <p:cTn id="26" dur="166" decel="50000">
                                          <p:stCondLst>
                                            <p:cond delay="1834"/>
                                          </p:stCondLst>
                                        </p:cTn>
                                        <p:tgtEl>
                                          <p:spTgt spid="7"/>
                                        </p:tgtEl>
                                      </p:cBhvr>
                                      <p:to x="100000" y="100000"/>
                                    </p:animScale>
                                  </p:childTnLst>
                                </p:cTn>
                              </p:par>
                              <p:par>
                                <p:cTn id="27" presetID="26"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80">
                                          <p:stCondLst>
                                            <p:cond delay="0"/>
                                          </p:stCondLst>
                                        </p:cTn>
                                        <p:tgtEl>
                                          <p:spTgt spid="4"/>
                                        </p:tgtEl>
                                      </p:cBhvr>
                                    </p:animEffect>
                                    <p:anim calcmode="lin" valueType="num">
                                      <p:cBhvr>
                                        <p:cTn id="3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3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3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3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35" dur="26">
                                          <p:stCondLst>
                                            <p:cond delay="650"/>
                                          </p:stCondLst>
                                        </p:cTn>
                                        <p:tgtEl>
                                          <p:spTgt spid="4"/>
                                        </p:tgtEl>
                                      </p:cBhvr>
                                      <p:to x="100000" y="60000"/>
                                    </p:animScale>
                                    <p:animScale>
                                      <p:cBhvr>
                                        <p:cTn id="36" dur="166" decel="50000">
                                          <p:stCondLst>
                                            <p:cond delay="676"/>
                                          </p:stCondLst>
                                        </p:cTn>
                                        <p:tgtEl>
                                          <p:spTgt spid="4"/>
                                        </p:tgtEl>
                                      </p:cBhvr>
                                      <p:to x="100000" y="100000"/>
                                    </p:animScale>
                                    <p:animScale>
                                      <p:cBhvr>
                                        <p:cTn id="37" dur="26">
                                          <p:stCondLst>
                                            <p:cond delay="1312"/>
                                          </p:stCondLst>
                                        </p:cTn>
                                        <p:tgtEl>
                                          <p:spTgt spid="4"/>
                                        </p:tgtEl>
                                      </p:cBhvr>
                                      <p:to x="100000" y="80000"/>
                                    </p:animScale>
                                    <p:animScale>
                                      <p:cBhvr>
                                        <p:cTn id="38" dur="166" decel="50000">
                                          <p:stCondLst>
                                            <p:cond delay="1338"/>
                                          </p:stCondLst>
                                        </p:cTn>
                                        <p:tgtEl>
                                          <p:spTgt spid="4"/>
                                        </p:tgtEl>
                                      </p:cBhvr>
                                      <p:to x="100000" y="100000"/>
                                    </p:animScale>
                                    <p:animScale>
                                      <p:cBhvr>
                                        <p:cTn id="39" dur="26">
                                          <p:stCondLst>
                                            <p:cond delay="1642"/>
                                          </p:stCondLst>
                                        </p:cTn>
                                        <p:tgtEl>
                                          <p:spTgt spid="4"/>
                                        </p:tgtEl>
                                      </p:cBhvr>
                                      <p:to x="100000" y="90000"/>
                                    </p:animScale>
                                    <p:animScale>
                                      <p:cBhvr>
                                        <p:cTn id="40" dur="166" decel="50000">
                                          <p:stCondLst>
                                            <p:cond delay="1668"/>
                                          </p:stCondLst>
                                        </p:cTn>
                                        <p:tgtEl>
                                          <p:spTgt spid="4"/>
                                        </p:tgtEl>
                                      </p:cBhvr>
                                      <p:to x="100000" y="100000"/>
                                    </p:animScale>
                                    <p:animScale>
                                      <p:cBhvr>
                                        <p:cTn id="41" dur="26">
                                          <p:stCondLst>
                                            <p:cond delay="1808"/>
                                          </p:stCondLst>
                                        </p:cTn>
                                        <p:tgtEl>
                                          <p:spTgt spid="4"/>
                                        </p:tgtEl>
                                      </p:cBhvr>
                                      <p:to x="100000" y="95000"/>
                                    </p:animScale>
                                    <p:animScale>
                                      <p:cBhvr>
                                        <p:cTn id="42" dur="166" decel="50000">
                                          <p:stCondLst>
                                            <p:cond delay="1834"/>
                                          </p:stCondLst>
                                        </p:cTn>
                                        <p:tgtEl>
                                          <p:spTgt spid="4"/>
                                        </p:tgtEl>
                                      </p:cBhvr>
                                      <p:to x="100000" y="100000"/>
                                    </p:animScale>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80">
                                          <p:stCondLst>
                                            <p:cond delay="0"/>
                                          </p:stCondLst>
                                        </p:cTn>
                                        <p:tgtEl>
                                          <p:spTgt spid="8"/>
                                        </p:tgtEl>
                                      </p:cBhvr>
                                    </p:animEffect>
                                    <p:anim calcmode="lin" valueType="num">
                                      <p:cBhvr>
                                        <p:cTn id="4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53" dur="26">
                                          <p:stCondLst>
                                            <p:cond delay="650"/>
                                          </p:stCondLst>
                                        </p:cTn>
                                        <p:tgtEl>
                                          <p:spTgt spid="8"/>
                                        </p:tgtEl>
                                      </p:cBhvr>
                                      <p:to x="100000" y="60000"/>
                                    </p:animScale>
                                    <p:animScale>
                                      <p:cBhvr>
                                        <p:cTn id="54" dur="166" decel="50000">
                                          <p:stCondLst>
                                            <p:cond delay="676"/>
                                          </p:stCondLst>
                                        </p:cTn>
                                        <p:tgtEl>
                                          <p:spTgt spid="8"/>
                                        </p:tgtEl>
                                      </p:cBhvr>
                                      <p:to x="100000" y="100000"/>
                                    </p:animScale>
                                    <p:animScale>
                                      <p:cBhvr>
                                        <p:cTn id="55" dur="26">
                                          <p:stCondLst>
                                            <p:cond delay="1312"/>
                                          </p:stCondLst>
                                        </p:cTn>
                                        <p:tgtEl>
                                          <p:spTgt spid="8"/>
                                        </p:tgtEl>
                                      </p:cBhvr>
                                      <p:to x="100000" y="80000"/>
                                    </p:animScale>
                                    <p:animScale>
                                      <p:cBhvr>
                                        <p:cTn id="56" dur="166" decel="50000">
                                          <p:stCondLst>
                                            <p:cond delay="1338"/>
                                          </p:stCondLst>
                                        </p:cTn>
                                        <p:tgtEl>
                                          <p:spTgt spid="8"/>
                                        </p:tgtEl>
                                      </p:cBhvr>
                                      <p:to x="100000" y="100000"/>
                                    </p:animScale>
                                    <p:animScale>
                                      <p:cBhvr>
                                        <p:cTn id="57" dur="26">
                                          <p:stCondLst>
                                            <p:cond delay="1642"/>
                                          </p:stCondLst>
                                        </p:cTn>
                                        <p:tgtEl>
                                          <p:spTgt spid="8"/>
                                        </p:tgtEl>
                                      </p:cBhvr>
                                      <p:to x="100000" y="90000"/>
                                    </p:animScale>
                                    <p:animScale>
                                      <p:cBhvr>
                                        <p:cTn id="58" dur="166" decel="50000">
                                          <p:stCondLst>
                                            <p:cond delay="1668"/>
                                          </p:stCondLst>
                                        </p:cTn>
                                        <p:tgtEl>
                                          <p:spTgt spid="8"/>
                                        </p:tgtEl>
                                      </p:cBhvr>
                                      <p:to x="100000" y="100000"/>
                                    </p:animScale>
                                    <p:animScale>
                                      <p:cBhvr>
                                        <p:cTn id="59" dur="26">
                                          <p:stCondLst>
                                            <p:cond delay="1808"/>
                                          </p:stCondLst>
                                        </p:cTn>
                                        <p:tgtEl>
                                          <p:spTgt spid="8"/>
                                        </p:tgtEl>
                                      </p:cBhvr>
                                      <p:to x="100000" y="95000"/>
                                    </p:animScale>
                                    <p:animScale>
                                      <p:cBhvr>
                                        <p:cTn id="60" dur="166" decel="50000">
                                          <p:stCondLst>
                                            <p:cond delay="1834"/>
                                          </p:stCondLst>
                                        </p:cTn>
                                        <p:tgtEl>
                                          <p:spTgt spid="8"/>
                                        </p:tgtEl>
                                      </p:cBhvr>
                                      <p:to x="100000" y="100000"/>
                                    </p:animScale>
                                  </p:childTnLst>
                                </p:cTn>
                              </p:par>
                              <p:par>
                                <p:cTn id="61" presetID="26"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down)">
                                      <p:cBhvr>
                                        <p:cTn id="63" dur="580">
                                          <p:stCondLst>
                                            <p:cond delay="0"/>
                                          </p:stCondLst>
                                        </p:cTn>
                                        <p:tgtEl>
                                          <p:spTgt spid="3"/>
                                        </p:tgtEl>
                                      </p:cBhvr>
                                    </p:animEffect>
                                    <p:anim calcmode="lin" valueType="num">
                                      <p:cBhvr>
                                        <p:cTn id="6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6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6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6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6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69" dur="26">
                                          <p:stCondLst>
                                            <p:cond delay="650"/>
                                          </p:stCondLst>
                                        </p:cTn>
                                        <p:tgtEl>
                                          <p:spTgt spid="3"/>
                                        </p:tgtEl>
                                      </p:cBhvr>
                                      <p:to x="100000" y="60000"/>
                                    </p:animScale>
                                    <p:animScale>
                                      <p:cBhvr>
                                        <p:cTn id="70" dur="166" decel="50000">
                                          <p:stCondLst>
                                            <p:cond delay="676"/>
                                          </p:stCondLst>
                                        </p:cTn>
                                        <p:tgtEl>
                                          <p:spTgt spid="3"/>
                                        </p:tgtEl>
                                      </p:cBhvr>
                                      <p:to x="100000" y="100000"/>
                                    </p:animScale>
                                    <p:animScale>
                                      <p:cBhvr>
                                        <p:cTn id="71" dur="26">
                                          <p:stCondLst>
                                            <p:cond delay="1312"/>
                                          </p:stCondLst>
                                        </p:cTn>
                                        <p:tgtEl>
                                          <p:spTgt spid="3"/>
                                        </p:tgtEl>
                                      </p:cBhvr>
                                      <p:to x="100000" y="80000"/>
                                    </p:animScale>
                                    <p:animScale>
                                      <p:cBhvr>
                                        <p:cTn id="72" dur="166" decel="50000">
                                          <p:stCondLst>
                                            <p:cond delay="1338"/>
                                          </p:stCondLst>
                                        </p:cTn>
                                        <p:tgtEl>
                                          <p:spTgt spid="3"/>
                                        </p:tgtEl>
                                      </p:cBhvr>
                                      <p:to x="100000" y="100000"/>
                                    </p:animScale>
                                    <p:animScale>
                                      <p:cBhvr>
                                        <p:cTn id="73" dur="26">
                                          <p:stCondLst>
                                            <p:cond delay="1642"/>
                                          </p:stCondLst>
                                        </p:cTn>
                                        <p:tgtEl>
                                          <p:spTgt spid="3"/>
                                        </p:tgtEl>
                                      </p:cBhvr>
                                      <p:to x="100000" y="90000"/>
                                    </p:animScale>
                                    <p:animScale>
                                      <p:cBhvr>
                                        <p:cTn id="74" dur="166" decel="50000">
                                          <p:stCondLst>
                                            <p:cond delay="1668"/>
                                          </p:stCondLst>
                                        </p:cTn>
                                        <p:tgtEl>
                                          <p:spTgt spid="3"/>
                                        </p:tgtEl>
                                      </p:cBhvr>
                                      <p:to x="100000" y="100000"/>
                                    </p:animScale>
                                    <p:animScale>
                                      <p:cBhvr>
                                        <p:cTn id="75" dur="26">
                                          <p:stCondLst>
                                            <p:cond delay="1808"/>
                                          </p:stCondLst>
                                        </p:cTn>
                                        <p:tgtEl>
                                          <p:spTgt spid="3"/>
                                        </p:tgtEl>
                                      </p:cBhvr>
                                      <p:to x="100000" y="95000"/>
                                    </p:animScale>
                                    <p:animScale>
                                      <p:cBhvr>
                                        <p:cTn id="76" dur="166" decel="50000">
                                          <p:stCondLst>
                                            <p:cond delay="1834"/>
                                          </p:stCondLst>
                                        </p:cTn>
                                        <p:tgtEl>
                                          <p:spTgt spid="3"/>
                                        </p:tgtEl>
                                      </p:cBhvr>
                                      <p:to x="100000" y="100000"/>
                                    </p:animScale>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80">
                                          <p:stCondLst>
                                            <p:cond delay="0"/>
                                          </p:stCondLst>
                                        </p:cTn>
                                        <p:tgtEl>
                                          <p:spTgt spid="9"/>
                                        </p:tgtEl>
                                      </p:cBhvr>
                                    </p:animEffect>
                                    <p:anim calcmode="lin" valueType="num">
                                      <p:cBhvr>
                                        <p:cTn id="8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87" dur="26">
                                          <p:stCondLst>
                                            <p:cond delay="650"/>
                                          </p:stCondLst>
                                        </p:cTn>
                                        <p:tgtEl>
                                          <p:spTgt spid="9"/>
                                        </p:tgtEl>
                                      </p:cBhvr>
                                      <p:to x="100000" y="60000"/>
                                    </p:animScale>
                                    <p:animScale>
                                      <p:cBhvr>
                                        <p:cTn id="88" dur="166" decel="50000">
                                          <p:stCondLst>
                                            <p:cond delay="676"/>
                                          </p:stCondLst>
                                        </p:cTn>
                                        <p:tgtEl>
                                          <p:spTgt spid="9"/>
                                        </p:tgtEl>
                                      </p:cBhvr>
                                      <p:to x="100000" y="100000"/>
                                    </p:animScale>
                                    <p:animScale>
                                      <p:cBhvr>
                                        <p:cTn id="89" dur="26">
                                          <p:stCondLst>
                                            <p:cond delay="1312"/>
                                          </p:stCondLst>
                                        </p:cTn>
                                        <p:tgtEl>
                                          <p:spTgt spid="9"/>
                                        </p:tgtEl>
                                      </p:cBhvr>
                                      <p:to x="100000" y="80000"/>
                                    </p:animScale>
                                    <p:animScale>
                                      <p:cBhvr>
                                        <p:cTn id="90" dur="166" decel="50000">
                                          <p:stCondLst>
                                            <p:cond delay="1338"/>
                                          </p:stCondLst>
                                        </p:cTn>
                                        <p:tgtEl>
                                          <p:spTgt spid="9"/>
                                        </p:tgtEl>
                                      </p:cBhvr>
                                      <p:to x="100000" y="100000"/>
                                    </p:animScale>
                                    <p:animScale>
                                      <p:cBhvr>
                                        <p:cTn id="91" dur="26">
                                          <p:stCondLst>
                                            <p:cond delay="1642"/>
                                          </p:stCondLst>
                                        </p:cTn>
                                        <p:tgtEl>
                                          <p:spTgt spid="9"/>
                                        </p:tgtEl>
                                      </p:cBhvr>
                                      <p:to x="100000" y="90000"/>
                                    </p:animScale>
                                    <p:animScale>
                                      <p:cBhvr>
                                        <p:cTn id="92" dur="166" decel="50000">
                                          <p:stCondLst>
                                            <p:cond delay="1668"/>
                                          </p:stCondLst>
                                        </p:cTn>
                                        <p:tgtEl>
                                          <p:spTgt spid="9"/>
                                        </p:tgtEl>
                                      </p:cBhvr>
                                      <p:to x="100000" y="100000"/>
                                    </p:animScale>
                                    <p:animScale>
                                      <p:cBhvr>
                                        <p:cTn id="93" dur="26">
                                          <p:stCondLst>
                                            <p:cond delay="1808"/>
                                          </p:stCondLst>
                                        </p:cTn>
                                        <p:tgtEl>
                                          <p:spTgt spid="9"/>
                                        </p:tgtEl>
                                      </p:cBhvr>
                                      <p:to x="100000" y="95000"/>
                                    </p:animScale>
                                    <p:animScale>
                                      <p:cBhvr>
                                        <p:cTn id="94" dur="166" decel="50000">
                                          <p:stCondLst>
                                            <p:cond delay="1834"/>
                                          </p:stCondLst>
                                        </p:cTn>
                                        <p:tgtEl>
                                          <p:spTgt spid="9"/>
                                        </p:tgtEl>
                                      </p:cBhvr>
                                      <p:to x="100000" y="100000"/>
                                    </p:animScale>
                                  </p:childTnLst>
                                </p:cTn>
                              </p:par>
                              <p:par>
                                <p:cTn id="95" presetID="26"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wipe(down)">
                                      <p:cBhvr>
                                        <p:cTn id="97" dur="580">
                                          <p:stCondLst>
                                            <p:cond delay="0"/>
                                          </p:stCondLst>
                                        </p:cTn>
                                        <p:tgtEl>
                                          <p:spTgt spid="5"/>
                                        </p:tgtEl>
                                      </p:cBhvr>
                                    </p:animEffect>
                                    <p:anim calcmode="lin" valueType="num">
                                      <p:cBhvr>
                                        <p:cTn id="9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03" dur="26">
                                          <p:stCondLst>
                                            <p:cond delay="650"/>
                                          </p:stCondLst>
                                        </p:cTn>
                                        <p:tgtEl>
                                          <p:spTgt spid="5"/>
                                        </p:tgtEl>
                                      </p:cBhvr>
                                      <p:to x="100000" y="60000"/>
                                    </p:animScale>
                                    <p:animScale>
                                      <p:cBhvr>
                                        <p:cTn id="104" dur="166" decel="50000">
                                          <p:stCondLst>
                                            <p:cond delay="676"/>
                                          </p:stCondLst>
                                        </p:cTn>
                                        <p:tgtEl>
                                          <p:spTgt spid="5"/>
                                        </p:tgtEl>
                                      </p:cBhvr>
                                      <p:to x="100000" y="100000"/>
                                    </p:animScale>
                                    <p:animScale>
                                      <p:cBhvr>
                                        <p:cTn id="105" dur="26">
                                          <p:stCondLst>
                                            <p:cond delay="1312"/>
                                          </p:stCondLst>
                                        </p:cTn>
                                        <p:tgtEl>
                                          <p:spTgt spid="5"/>
                                        </p:tgtEl>
                                      </p:cBhvr>
                                      <p:to x="100000" y="80000"/>
                                    </p:animScale>
                                    <p:animScale>
                                      <p:cBhvr>
                                        <p:cTn id="106" dur="166" decel="50000">
                                          <p:stCondLst>
                                            <p:cond delay="1338"/>
                                          </p:stCondLst>
                                        </p:cTn>
                                        <p:tgtEl>
                                          <p:spTgt spid="5"/>
                                        </p:tgtEl>
                                      </p:cBhvr>
                                      <p:to x="100000" y="100000"/>
                                    </p:animScale>
                                    <p:animScale>
                                      <p:cBhvr>
                                        <p:cTn id="107" dur="26">
                                          <p:stCondLst>
                                            <p:cond delay="1642"/>
                                          </p:stCondLst>
                                        </p:cTn>
                                        <p:tgtEl>
                                          <p:spTgt spid="5"/>
                                        </p:tgtEl>
                                      </p:cBhvr>
                                      <p:to x="100000" y="90000"/>
                                    </p:animScale>
                                    <p:animScale>
                                      <p:cBhvr>
                                        <p:cTn id="108" dur="166" decel="50000">
                                          <p:stCondLst>
                                            <p:cond delay="1668"/>
                                          </p:stCondLst>
                                        </p:cTn>
                                        <p:tgtEl>
                                          <p:spTgt spid="5"/>
                                        </p:tgtEl>
                                      </p:cBhvr>
                                      <p:to x="100000" y="100000"/>
                                    </p:animScale>
                                    <p:animScale>
                                      <p:cBhvr>
                                        <p:cTn id="109" dur="26">
                                          <p:stCondLst>
                                            <p:cond delay="1808"/>
                                          </p:stCondLst>
                                        </p:cTn>
                                        <p:tgtEl>
                                          <p:spTgt spid="5"/>
                                        </p:tgtEl>
                                      </p:cBhvr>
                                      <p:to x="100000" y="95000"/>
                                    </p:animScale>
                                    <p:animScale>
                                      <p:cBhvr>
                                        <p:cTn id="11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9CC83E0-E1F1-4A33-9F21-898233EA8B65}"/>
              </a:ext>
            </a:extLst>
          </p:cNvPr>
          <p:cNvSpPr txBox="1"/>
          <p:nvPr/>
        </p:nvSpPr>
        <p:spPr>
          <a:xfrm>
            <a:off x="1237129" y="1120588"/>
            <a:ext cx="6651812" cy="461665"/>
          </a:xfrm>
          <a:prstGeom prst="rect">
            <a:avLst/>
          </a:prstGeom>
          <a:noFill/>
        </p:spPr>
        <p:txBody>
          <a:bodyPr wrap="square" rtlCol="0">
            <a:spAutoFit/>
          </a:bodyPr>
          <a:lstStyle/>
          <a:p>
            <a:r>
              <a:rPr lang="hi-IN" sz="2400" b="1" dirty="0"/>
              <a:t>दोष </a:t>
            </a:r>
            <a:r>
              <a:rPr lang="hi-IN" sz="2400" b="1" dirty="0" smtClean="0"/>
              <a:t>हेतु</a:t>
            </a:r>
            <a:r>
              <a:rPr lang="en-US" sz="2400" b="1" dirty="0" smtClean="0"/>
              <a:t> </a:t>
            </a:r>
            <a:r>
              <a:rPr lang="en-US" sz="2400" dirty="0" smtClean="0"/>
              <a:t>-</a:t>
            </a:r>
            <a:r>
              <a:rPr lang="en-US" sz="2400" b="1"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2400" b="1" dirty="0">
                <a:solidFill>
                  <a:schemeClr val="accent6">
                    <a:lumMod val="75000"/>
                  </a:schemeClr>
                </a:solidFill>
                <a:latin typeface="Times New Roman" panose="02020603050405020304" pitchFamily="18" charset="0"/>
                <a:cs typeface="Times New Roman" panose="02020603050405020304" pitchFamily="18" charset="0"/>
              </a:rPr>
              <a:t>(Dosha </a:t>
            </a:r>
            <a:r>
              <a:rPr lang="en-US" sz="2400" b="1" dirty="0" err="1">
                <a:solidFill>
                  <a:schemeClr val="accent6">
                    <a:lumMod val="75000"/>
                  </a:schemeClr>
                </a:solidFill>
                <a:latin typeface="Times New Roman" panose="02020603050405020304" pitchFamily="18" charset="0"/>
                <a:cs typeface="Times New Roman" panose="02020603050405020304" pitchFamily="18" charset="0"/>
              </a:rPr>
              <a:t>Aggrevating</a:t>
            </a:r>
            <a:r>
              <a:rPr lang="en-US" sz="2400" b="1" dirty="0">
                <a:solidFill>
                  <a:schemeClr val="accent6">
                    <a:lumMod val="75000"/>
                  </a:schemeClr>
                </a:solidFill>
                <a:latin typeface="Times New Roman" panose="02020603050405020304" pitchFamily="18" charset="0"/>
                <a:cs typeface="Times New Roman" panose="02020603050405020304" pitchFamily="18" charset="0"/>
              </a:rPr>
              <a:t> Agents)</a:t>
            </a:r>
            <a:endParaRPr lang="en-IN" sz="24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50B34EF9-A565-4C6B-A1B8-9112ECC757B6}"/>
              </a:ext>
            </a:extLst>
          </p:cNvPr>
          <p:cNvSpPr txBox="1"/>
          <p:nvPr/>
        </p:nvSpPr>
        <p:spPr>
          <a:xfrm>
            <a:off x="905435" y="1807782"/>
            <a:ext cx="10578353" cy="1754326"/>
          </a:xfrm>
          <a:prstGeom prst="rect">
            <a:avLst/>
          </a:prstGeom>
          <a:noFill/>
        </p:spPr>
        <p:txBody>
          <a:bodyPr wrap="square">
            <a:spAutoFit/>
          </a:bodyPr>
          <a:lstStyle/>
          <a:p>
            <a:r>
              <a:rPr lang="en-IN" sz="2400" dirty="0" err="1" smtClean="0">
                <a:latin typeface="Mangal" panose="02040503050203030202" pitchFamily="18" charset="0"/>
                <a:cs typeface="Mangal" panose="02040503050203030202" pitchFamily="18" charset="0"/>
              </a:rPr>
              <a:t>दोषहेतव</a:t>
            </a:r>
            <a:r>
              <a:rPr lang="en-IN" sz="2400" dirty="0" smtClean="0">
                <a:latin typeface="Mangal" panose="02040503050203030202" pitchFamily="18" charset="0"/>
                <a:cs typeface="Mangal" panose="02040503050203030202" pitchFamily="18" charset="0"/>
              </a:rPr>
              <a:t> ः </a:t>
            </a:r>
            <a:r>
              <a:rPr lang="en-IN" sz="2400" dirty="0" err="1" smtClean="0">
                <a:latin typeface="Mangal" panose="02040503050203030202" pitchFamily="18" charset="0"/>
                <a:cs typeface="Mangal" panose="02040503050203030202" pitchFamily="18" charset="0"/>
              </a:rPr>
              <a:t>यथा</a:t>
            </a:r>
            <a:r>
              <a:rPr lang="en-IN" sz="2400" dirty="0" smtClean="0">
                <a:latin typeface="Mangal" panose="02040503050203030202" pitchFamily="18" charset="0"/>
                <a:cs typeface="Mangal" panose="02040503050203030202" pitchFamily="18" charset="0"/>
              </a:rPr>
              <a:t> </a:t>
            </a:r>
            <a:r>
              <a:rPr lang="en-IN" sz="2400" dirty="0" err="1" smtClean="0">
                <a:latin typeface="Mangal" panose="02040503050203030202" pitchFamily="18" charset="0"/>
                <a:cs typeface="Mangal" panose="02040503050203030202" pitchFamily="18" charset="0"/>
              </a:rPr>
              <a:t>चयप्रकोपप्रशमनिमित्ता</a:t>
            </a:r>
            <a:r>
              <a:rPr lang="en-IN" sz="2400" dirty="0" smtClean="0">
                <a:latin typeface="Mangal" panose="02040503050203030202" pitchFamily="18" charset="0"/>
                <a:cs typeface="Mangal" panose="02040503050203030202" pitchFamily="18" charset="0"/>
              </a:rPr>
              <a:t> </a:t>
            </a:r>
            <a:r>
              <a:rPr lang="en-IN" sz="2400" dirty="0" err="1" smtClean="0">
                <a:latin typeface="Mangal" panose="02040503050203030202" pitchFamily="18" charset="0"/>
                <a:cs typeface="Mangal" panose="02040503050203030202" pitchFamily="18" charset="0"/>
              </a:rPr>
              <a:t>यथर्तूत्पन्ना</a:t>
            </a:r>
            <a:r>
              <a:rPr lang="en-IN" sz="2400" dirty="0" smtClean="0">
                <a:latin typeface="Mangal" panose="02040503050203030202" pitchFamily="18" charset="0"/>
                <a:cs typeface="Mangal" panose="02040503050203030202" pitchFamily="18" charset="0"/>
              </a:rPr>
              <a:t> </a:t>
            </a:r>
            <a:r>
              <a:rPr lang="en-IN" sz="2400" dirty="0" err="1" smtClean="0">
                <a:latin typeface="Mangal" panose="02040503050203030202" pitchFamily="18" charset="0"/>
                <a:cs typeface="Mangal" panose="02040503050203030202" pitchFamily="18" charset="0"/>
              </a:rPr>
              <a:t>मधुरादयः</a:t>
            </a:r>
            <a:r>
              <a:rPr lang="en-IN" sz="2400" dirty="0" smtClean="0">
                <a:latin typeface="Mangal" panose="02040503050203030202" pitchFamily="18" charset="0"/>
                <a:cs typeface="Mangal" panose="02040503050203030202" pitchFamily="18" charset="0"/>
              </a:rPr>
              <a:t> । </a:t>
            </a:r>
            <a:r>
              <a:rPr lang="en-IN" sz="2400" dirty="0" err="1" smtClean="0">
                <a:latin typeface="Mangal" panose="02040503050203030202" pitchFamily="18" charset="0"/>
                <a:cs typeface="Mangal" panose="02040503050203030202" pitchFamily="18" charset="0"/>
              </a:rPr>
              <a:t>विजयरक्षित</a:t>
            </a:r>
            <a:r>
              <a:rPr lang="en-IN" sz="2400" dirty="0" smtClean="0">
                <a:latin typeface="Mangal" panose="02040503050203030202" pitchFamily="18" charset="0"/>
                <a:cs typeface="Mangal" panose="02040503050203030202" pitchFamily="18" charset="0"/>
              </a:rPr>
              <a:t> - </a:t>
            </a:r>
            <a:r>
              <a:rPr lang="en-IN" sz="2400" dirty="0" err="1" smtClean="0">
                <a:latin typeface="Mangal" panose="02040503050203030202" pitchFamily="18" charset="0"/>
                <a:cs typeface="Mangal" panose="02040503050203030202" pitchFamily="18" charset="0"/>
              </a:rPr>
              <a:t>मधुकोष</a:t>
            </a:r>
            <a:r>
              <a:rPr lang="en-IN" sz="2400" dirty="0" smtClean="0">
                <a:latin typeface="Mangal" panose="02040503050203030202" pitchFamily="18" charset="0"/>
                <a:cs typeface="Mangal" panose="02040503050203030202" pitchFamily="18" charset="0"/>
              </a:rPr>
              <a:t> .</a:t>
            </a:r>
            <a:r>
              <a:rPr lang="en-IN" sz="2400" dirty="0" err="1" smtClean="0">
                <a:latin typeface="Mangal" panose="02040503050203030202" pitchFamily="18" charset="0"/>
                <a:cs typeface="Mangal" panose="02040503050203030202" pitchFamily="18" charset="0"/>
              </a:rPr>
              <a:t>मा.नि</a:t>
            </a:r>
            <a:r>
              <a:rPr lang="en-IN" sz="2400" dirty="0" smtClean="0">
                <a:latin typeface="Mangal" panose="02040503050203030202" pitchFamily="18" charset="0"/>
                <a:cs typeface="Mangal" panose="02040503050203030202" pitchFamily="18" charset="0"/>
              </a:rPr>
              <a:t>. </a:t>
            </a:r>
            <a:r>
              <a:rPr lang="en-IN" sz="2400" dirty="0" smtClean="0">
                <a:latin typeface="Times New Roman" panose="02020603050405020304" pitchFamily="18" charset="0"/>
                <a:cs typeface="Times New Roman" panose="02020603050405020304" pitchFamily="18" charset="0"/>
              </a:rPr>
              <a:t>1/4</a:t>
            </a:r>
            <a:endParaRPr lang="en-IN" sz="2400" dirty="0">
              <a:latin typeface="Times New Roman" panose="02020603050405020304" pitchFamily="18" charset="0"/>
              <a:cs typeface="Times New Roman" panose="02020603050405020304" pitchFamily="18" charset="0"/>
            </a:endParaRPr>
          </a:p>
          <a:p>
            <a:endParaRPr lang="en-IN" sz="11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Dosha </a:t>
            </a:r>
            <a:r>
              <a:rPr lang="en-IN" sz="2400" dirty="0" err="1">
                <a:latin typeface="Times New Roman" panose="02020603050405020304" pitchFamily="18" charset="0"/>
                <a:cs typeface="Times New Roman" panose="02020603050405020304" pitchFamily="18" charset="0"/>
              </a:rPr>
              <a:t>prakopaka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hetu</a:t>
            </a:r>
            <a:r>
              <a:rPr lang="en-IN" sz="2400" dirty="0">
                <a:latin typeface="Times New Roman" panose="02020603050405020304" pitchFamily="18" charset="0"/>
                <a:cs typeface="Times New Roman" panose="02020603050405020304" pitchFamily="18" charset="0"/>
              </a:rPr>
              <a:t> refers to the consumption of various food products having particular tastes causing the respective </a:t>
            </a:r>
            <a:r>
              <a:rPr lang="en-IN" sz="2400" dirty="0" err="1">
                <a:latin typeface="Times New Roman" panose="02020603050405020304" pitchFamily="18" charset="0"/>
                <a:cs typeface="Times New Roman" panose="02020603050405020304" pitchFamily="18" charset="0"/>
              </a:rPr>
              <a:t>aggrevation</a:t>
            </a:r>
            <a:r>
              <a:rPr lang="en-IN" sz="2400" dirty="0">
                <a:latin typeface="Times New Roman" panose="02020603050405020304" pitchFamily="18" charset="0"/>
                <a:cs typeface="Times New Roman" panose="02020603050405020304" pitchFamily="18" charset="0"/>
              </a:rPr>
              <a:t> of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xmlns="" id="{BECCC747-C8FC-4443-ACE4-F4CCD3634D97}"/>
              </a:ext>
            </a:extLst>
          </p:cNvPr>
          <p:cNvSpPr txBox="1"/>
          <p:nvPr/>
        </p:nvSpPr>
        <p:spPr>
          <a:xfrm>
            <a:off x="905435" y="4261845"/>
            <a:ext cx="10578353" cy="830997"/>
          </a:xfrm>
          <a:prstGeom prst="rect">
            <a:avLst/>
          </a:prstGeom>
          <a:noFill/>
        </p:spPr>
        <p:txBody>
          <a:bodyPr wrap="square">
            <a:spAutoFit/>
          </a:bodyPr>
          <a:lstStyle/>
          <a:p>
            <a:r>
              <a:rPr lang="en-IN" sz="2400" dirty="0"/>
              <a:t>Example:   </a:t>
            </a:r>
            <a:r>
              <a:rPr lang="en-IN" sz="2400" dirty="0" err="1"/>
              <a:t>तत्राद्या</a:t>
            </a:r>
            <a:r>
              <a:rPr lang="en-IN" sz="2400" dirty="0"/>
              <a:t> </a:t>
            </a:r>
            <a:r>
              <a:rPr lang="en-IN" sz="2400" dirty="0" err="1"/>
              <a:t>मारुतं</a:t>
            </a:r>
            <a:r>
              <a:rPr lang="en-IN" sz="2400" dirty="0"/>
              <a:t> </a:t>
            </a:r>
            <a:r>
              <a:rPr lang="en-IN" sz="2400" dirty="0" err="1"/>
              <a:t>घ्नान्ति</a:t>
            </a:r>
            <a:r>
              <a:rPr lang="en-IN" sz="2400" dirty="0"/>
              <a:t> </a:t>
            </a:r>
            <a:r>
              <a:rPr lang="en-IN" sz="2400" dirty="0" err="1"/>
              <a:t>त्रयस्तिकादयः</a:t>
            </a:r>
            <a:r>
              <a:rPr lang="en-IN" sz="2400" dirty="0"/>
              <a:t> </a:t>
            </a:r>
            <a:r>
              <a:rPr lang="en-IN" sz="2400" dirty="0" err="1"/>
              <a:t>कफम्</a:t>
            </a:r>
            <a:r>
              <a:rPr lang="en-IN" sz="2400" dirty="0"/>
              <a:t> । </a:t>
            </a:r>
            <a:r>
              <a:rPr lang="en-IN" sz="2400" dirty="0" err="1"/>
              <a:t>कषायातिक्तमधुराः</a:t>
            </a:r>
            <a:r>
              <a:rPr lang="en-IN" sz="2400" dirty="0"/>
              <a:t> </a:t>
            </a:r>
            <a:r>
              <a:rPr lang="en-IN" sz="2400" dirty="0" err="1"/>
              <a:t>पित्तमन्ये</a:t>
            </a:r>
            <a:r>
              <a:rPr lang="en-IN" sz="2400" dirty="0"/>
              <a:t> </a:t>
            </a:r>
            <a:r>
              <a:rPr lang="en-IN" sz="2400" dirty="0" err="1"/>
              <a:t>तु</a:t>
            </a:r>
            <a:r>
              <a:rPr lang="en-IN" sz="2400" dirty="0"/>
              <a:t> </a:t>
            </a:r>
            <a:r>
              <a:rPr lang="en-IN" sz="2400" dirty="0" err="1"/>
              <a:t>कुर्वते</a:t>
            </a:r>
            <a:r>
              <a:rPr lang="en-IN" sz="2400" dirty="0"/>
              <a:t> । । अ.ह.सू.1/15</a:t>
            </a:r>
          </a:p>
        </p:txBody>
      </p:sp>
    </p:spTree>
    <p:extLst>
      <p:ext uri="{BB962C8B-B14F-4D97-AF65-F5344CB8AC3E}">
        <p14:creationId xmlns:p14="http://schemas.microsoft.com/office/powerpoint/2010/main" val="4152147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564266-FD58-4756-B2C9-668B2302361F}"/>
              </a:ext>
            </a:extLst>
          </p:cNvPr>
          <p:cNvSpPr txBox="1"/>
          <p:nvPr/>
        </p:nvSpPr>
        <p:spPr>
          <a:xfrm>
            <a:off x="1174375" y="860864"/>
            <a:ext cx="6526306" cy="461665"/>
          </a:xfrm>
          <a:prstGeom prst="rect">
            <a:avLst/>
          </a:prstGeom>
          <a:noFill/>
        </p:spPr>
        <p:txBody>
          <a:bodyPr wrap="square" rtlCol="0">
            <a:spAutoFit/>
          </a:bodyPr>
          <a:lstStyle/>
          <a:p>
            <a:r>
              <a:rPr lang="hi-IN" sz="2400" b="1" dirty="0" smtClean="0"/>
              <a:t>व्याधि</a:t>
            </a:r>
            <a:r>
              <a:rPr lang="en-US" sz="2400" b="1" dirty="0" smtClean="0"/>
              <a:t> </a:t>
            </a:r>
            <a:r>
              <a:rPr lang="hi-IN" sz="2400" b="1" dirty="0" smtClean="0"/>
              <a:t>हेतु</a:t>
            </a:r>
            <a:r>
              <a:rPr lang="en-US" sz="2400" b="1" dirty="0" smtClean="0"/>
              <a:t> </a:t>
            </a:r>
            <a:r>
              <a:rPr lang="en-US" sz="2400" b="1" dirty="0" smtClean="0">
                <a:solidFill>
                  <a:schemeClr val="accent6">
                    <a:lumMod val="75000"/>
                  </a:schemeClr>
                </a:solidFill>
                <a:latin typeface="Times New Roman" panose="02020603050405020304" pitchFamily="18" charset="0"/>
                <a:cs typeface="Times New Roman" panose="02020603050405020304" pitchFamily="18" charset="0"/>
              </a:rPr>
              <a:t>(Disease </a:t>
            </a:r>
            <a:r>
              <a:rPr lang="en-US" sz="2400" b="1" dirty="0" err="1">
                <a:solidFill>
                  <a:schemeClr val="accent6">
                    <a:lumMod val="75000"/>
                  </a:schemeClr>
                </a:solidFill>
                <a:latin typeface="Times New Roman" panose="02020603050405020304" pitchFamily="18" charset="0"/>
                <a:cs typeface="Times New Roman" panose="02020603050405020304" pitchFamily="18" charset="0"/>
              </a:rPr>
              <a:t>Aggrevating</a:t>
            </a:r>
            <a:r>
              <a:rPr lang="en-US" sz="2400" b="1" dirty="0">
                <a:solidFill>
                  <a:schemeClr val="accent6">
                    <a:lumMod val="75000"/>
                  </a:schemeClr>
                </a:solidFill>
                <a:latin typeface="Times New Roman" panose="02020603050405020304" pitchFamily="18" charset="0"/>
                <a:cs typeface="Times New Roman" panose="02020603050405020304" pitchFamily="18" charset="0"/>
              </a:rPr>
              <a:t> Agents)</a:t>
            </a:r>
            <a:endParaRPr lang="en-IN" sz="24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FD17E6E-7725-4903-AB41-82E8CBE6A7A6}"/>
              </a:ext>
            </a:extLst>
          </p:cNvPr>
          <p:cNvSpPr txBox="1"/>
          <p:nvPr/>
        </p:nvSpPr>
        <p:spPr>
          <a:xfrm>
            <a:off x="1174375" y="1614261"/>
            <a:ext cx="10455248" cy="2462213"/>
          </a:xfrm>
          <a:prstGeom prst="rect">
            <a:avLst/>
          </a:prstGeom>
          <a:noFill/>
        </p:spPr>
        <p:txBody>
          <a:bodyPr wrap="square">
            <a:spAutoFit/>
          </a:bodyPr>
          <a:lstStyle/>
          <a:p>
            <a:r>
              <a:rPr lang="en-IN" sz="2000" dirty="0" err="1"/>
              <a:t>व्याधिहेतवोः</a:t>
            </a:r>
            <a:r>
              <a:rPr lang="en-IN" sz="2000" dirty="0"/>
              <a:t> </a:t>
            </a:r>
            <a:r>
              <a:rPr lang="en-IN" sz="2000" dirty="0" err="1"/>
              <a:t>यथा</a:t>
            </a:r>
            <a:r>
              <a:rPr lang="en-IN" sz="2000" dirty="0"/>
              <a:t> </a:t>
            </a:r>
            <a:r>
              <a:rPr lang="en-IN" sz="2000" dirty="0" err="1"/>
              <a:t>मृदभक्षणं</a:t>
            </a:r>
            <a:r>
              <a:rPr lang="en-IN" sz="2000" dirty="0"/>
              <a:t> </a:t>
            </a:r>
            <a:r>
              <a:rPr lang="en-IN" sz="2000" dirty="0" err="1"/>
              <a:t>पाण्डुरोगस्य</a:t>
            </a:r>
            <a:r>
              <a:rPr lang="en-IN" sz="2000" dirty="0"/>
              <a:t> </a:t>
            </a:r>
            <a:r>
              <a:rPr lang="en-IN" sz="2000" dirty="0" err="1"/>
              <a:t>कारणम्</a:t>
            </a:r>
            <a:r>
              <a:rPr lang="en-IN" sz="2000" dirty="0"/>
              <a:t>। </a:t>
            </a:r>
            <a:r>
              <a:rPr lang="en-IN" sz="2000" dirty="0" err="1"/>
              <a:t>विजयरक्षित</a:t>
            </a:r>
            <a:r>
              <a:rPr lang="en-IN" sz="2000" dirty="0"/>
              <a:t> - </a:t>
            </a:r>
            <a:r>
              <a:rPr lang="en-IN" sz="2000" dirty="0" err="1"/>
              <a:t>मधुकोष</a:t>
            </a:r>
            <a:r>
              <a:rPr lang="en-IN" sz="2000" dirty="0"/>
              <a:t> </a:t>
            </a:r>
            <a:r>
              <a:rPr lang="en-IN" sz="2000" dirty="0" err="1"/>
              <a:t>मा.नि</a:t>
            </a:r>
            <a:r>
              <a:rPr lang="en-IN" sz="2000" dirty="0"/>
              <a:t>. ¼</a:t>
            </a:r>
          </a:p>
          <a:p>
            <a:endParaRPr lang="en-IN" sz="2000" dirty="0"/>
          </a:p>
          <a:p>
            <a:r>
              <a:rPr lang="en-IN" sz="2000" dirty="0"/>
              <a:t>These are the aetiological factors which are solely responsible for the development of disease.</a:t>
            </a:r>
          </a:p>
          <a:p>
            <a:endParaRPr lang="en-IN" sz="1400" dirty="0"/>
          </a:p>
          <a:p>
            <a:r>
              <a:rPr lang="en-IN" sz="2000" dirty="0"/>
              <a:t>For e.g. </a:t>
            </a:r>
            <a:r>
              <a:rPr lang="hi-IN" sz="2000" dirty="0"/>
              <a:t>मृत्भक्षण जन्य पाण्डु </a:t>
            </a:r>
            <a:r>
              <a:rPr lang="hi-IN" sz="2000" dirty="0" smtClean="0"/>
              <a:t>रोग</a:t>
            </a:r>
            <a:r>
              <a:rPr lang="en-US" sz="2000" dirty="0" smtClean="0"/>
              <a:t> </a:t>
            </a:r>
            <a:r>
              <a:rPr lang="en-IN" sz="2000" dirty="0" smtClean="0"/>
              <a:t>(Ingestion </a:t>
            </a:r>
            <a:r>
              <a:rPr lang="en-IN" sz="2000" dirty="0"/>
              <a:t>of soil causing </a:t>
            </a:r>
            <a:r>
              <a:rPr lang="en-IN" sz="2000" dirty="0" err="1"/>
              <a:t>anemia</a:t>
            </a:r>
            <a:r>
              <a:rPr lang="en-IN" sz="2000" dirty="0"/>
              <a:t>)</a:t>
            </a:r>
          </a:p>
          <a:p>
            <a:r>
              <a:rPr lang="hi-IN" sz="2000" b="1" dirty="0" smtClean="0"/>
              <a:t> </a:t>
            </a:r>
            <a:r>
              <a:rPr lang="hi-IN" sz="2000" b="1" dirty="0"/>
              <a:t>कलय </a:t>
            </a:r>
            <a:r>
              <a:rPr lang="hi-IN" sz="2000" b="1" dirty="0" smtClean="0"/>
              <a:t>खञ्ज</a:t>
            </a:r>
            <a:r>
              <a:rPr lang="en-US" sz="2000" dirty="0" smtClean="0"/>
              <a:t> </a:t>
            </a:r>
            <a:r>
              <a:rPr lang="en-IN" sz="2000" dirty="0" smtClean="0"/>
              <a:t> </a:t>
            </a:r>
            <a:r>
              <a:rPr lang="en-US" sz="2000" dirty="0" smtClean="0"/>
              <a:t>(</a:t>
            </a:r>
            <a:r>
              <a:rPr lang="en-US" sz="2000" dirty="0"/>
              <a:t>Ingestion of </a:t>
            </a:r>
            <a:r>
              <a:rPr lang="en-US" sz="2000" dirty="0" err="1"/>
              <a:t>Lathirys</a:t>
            </a:r>
            <a:r>
              <a:rPr lang="en-US" sz="2000" dirty="0"/>
              <a:t> sativa legume causing </a:t>
            </a:r>
            <a:r>
              <a:rPr lang="en-US" sz="2000" dirty="0" err="1"/>
              <a:t>Lathirysm</a:t>
            </a:r>
            <a:r>
              <a:rPr lang="en-US" sz="2000" dirty="0"/>
              <a:t>)</a:t>
            </a:r>
            <a:endParaRPr lang="en-IN" sz="2000" dirty="0"/>
          </a:p>
          <a:p>
            <a:r>
              <a:rPr lang="en-IN" sz="2000" dirty="0" smtClean="0"/>
              <a:t> </a:t>
            </a:r>
            <a:r>
              <a:rPr lang="hi-IN" sz="2000" dirty="0"/>
              <a:t>शल्यविघातज् मूत्रकृच्छ्र</a:t>
            </a:r>
            <a:r>
              <a:rPr lang="en-IN" sz="2000" dirty="0" smtClean="0"/>
              <a:t>(Traumatic </a:t>
            </a:r>
            <a:r>
              <a:rPr lang="en-IN" sz="2000" dirty="0"/>
              <a:t>dysuria)</a:t>
            </a:r>
          </a:p>
          <a:p>
            <a:r>
              <a:rPr lang="en-IN" sz="2000" dirty="0"/>
              <a:t> </a:t>
            </a:r>
            <a:endParaRPr lang="en-IN" sz="1200" dirty="0"/>
          </a:p>
        </p:txBody>
      </p:sp>
      <p:pic>
        <p:nvPicPr>
          <p:cNvPr id="3" name="Picture 2">
            <a:extLst>
              <a:ext uri="{FF2B5EF4-FFF2-40B4-BE49-F238E27FC236}">
                <a16:creationId xmlns:a16="http://schemas.microsoft.com/office/drawing/2014/main" xmlns="" id="{BE991507-6219-41B5-8FB4-BC09B47959B5}"/>
              </a:ext>
            </a:extLst>
          </p:cNvPr>
          <p:cNvPicPr>
            <a:picLocks noChangeAspect="1"/>
          </p:cNvPicPr>
          <p:nvPr/>
        </p:nvPicPr>
        <p:blipFill rotWithShape="1">
          <a:blip r:embed="rId2"/>
          <a:srcRect t="6022"/>
          <a:stretch/>
        </p:blipFill>
        <p:spPr>
          <a:xfrm>
            <a:off x="9006168" y="4491318"/>
            <a:ext cx="2857500" cy="1583518"/>
          </a:xfrm>
          <a:prstGeom prst="rect">
            <a:avLst/>
          </a:prstGeom>
        </p:spPr>
      </p:pic>
      <p:pic>
        <p:nvPicPr>
          <p:cNvPr id="5" name="Picture 4">
            <a:extLst>
              <a:ext uri="{FF2B5EF4-FFF2-40B4-BE49-F238E27FC236}">
                <a16:creationId xmlns:a16="http://schemas.microsoft.com/office/drawing/2014/main" xmlns="" id="{8604BB97-9F34-4056-B8EA-A89BBCA0E7BC}"/>
              </a:ext>
            </a:extLst>
          </p:cNvPr>
          <p:cNvPicPr>
            <a:picLocks noChangeAspect="1"/>
          </p:cNvPicPr>
          <p:nvPr/>
        </p:nvPicPr>
        <p:blipFill>
          <a:blip r:embed="rId3"/>
          <a:stretch>
            <a:fillRect/>
          </a:stretch>
        </p:blipFill>
        <p:spPr>
          <a:xfrm>
            <a:off x="5211856" y="4491317"/>
            <a:ext cx="3238500" cy="1583518"/>
          </a:xfrm>
          <a:prstGeom prst="rect">
            <a:avLst/>
          </a:prstGeom>
        </p:spPr>
      </p:pic>
      <p:pic>
        <p:nvPicPr>
          <p:cNvPr id="6" name="Picture 5">
            <a:extLst>
              <a:ext uri="{FF2B5EF4-FFF2-40B4-BE49-F238E27FC236}">
                <a16:creationId xmlns:a16="http://schemas.microsoft.com/office/drawing/2014/main" xmlns="" id="{D209E0C0-90F5-4801-A497-AB098D70554A}"/>
              </a:ext>
            </a:extLst>
          </p:cNvPr>
          <p:cNvPicPr>
            <a:picLocks noChangeAspect="1"/>
          </p:cNvPicPr>
          <p:nvPr/>
        </p:nvPicPr>
        <p:blipFill>
          <a:blip r:embed="rId4"/>
          <a:stretch>
            <a:fillRect/>
          </a:stretch>
        </p:blipFill>
        <p:spPr>
          <a:xfrm>
            <a:off x="968468" y="4491317"/>
            <a:ext cx="2886075" cy="1583518"/>
          </a:xfrm>
          <a:prstGeom prst="rect">
            <a:avLst/>
          </a:prstGeom>
        </p:spPr>
      </p:pic>
    </p:spTree>
    <p:extLst>
      <p:ext uri="{BB962C8B-B14F-4D97-AF65-F5344CB8AC3E}">
        <p14:creationId xmlns:p14="http://schemas.microsoft.com/office/powerpoint/2010/main" val="166112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A19F9EA-55E2-405B-8264-3EE07E29D992}"/>
              </a:ext>
            </a:extLst>
          </p:cNvPr>
          <p:cNvSpPr txBox="1"/>
          <p:nvPr/>
        </p:nvSpPr>
        <p:spPr>
          <a:xfrm>
            <a:off x="887506" y="839779"/>
            <a:ext cx="10336306" cy="1477328"/>
          </a:xfrm>
          <a:prstGeom prst="rect">
            <a:avLst/>
          </a:prstGeom>
          <a:noFill/>
        </p:spPr>
        <p:txBody>
          <a:bodyPr wrap="square">
            <a:spAutoFit/>
          </a:bodyPr>
          <a:lstStyle/>
          <a:p>
            <a:r>
              <a:rPr lang="en-IN" dirty="0"/>
              <a:t>Acharya </a:t>
            </a:r>
            <a:r>
              <a:rPr lang="en-IN" dirty="0" err="1"/>
              <a:t>Sushruta</a:t>
            </a:r>
            <a:r>
              <a:rPr lang="en-IN" dirty="0"/>
              <a:t> had also described the </a:t>
            </a:r>
            <a:r>
              <a:rPr lang="en-IN" dirty="0" smtClean="0"/>
              <a:t>f</a:t>
            </a:r>
            <a:r>
              <a:rPr lang="en-IN" dirty="0"/>
              <a:t>a</a:t>
            </a:r>
            <a:r>
              <a:rPr lang="en-IN" dirty="0" smtClean="0"/>
              <a:t>ctors </a:t>
            </a:r>
            <a:r>
              <a:rPr lang="en-IN" dirty="0"/>
              <a:t>of communicable disease transmission as Vyadhi </a:t>
            </a:r>
            <a:r>
              <a:rPr lang="en-IN" dirty="0" err="1"/>
              <a:t>hetus</a:t>
            </a:r>
            <a:r>
              <a:rPr lang="en-IN" dirty="0"/>
              <a:t>. But their role as cause is limited to communicable disease only. Those are as </a:t>
            </a:r>
            <a:r>
              <a:rPr lang="en-IN" dirty="0" err="1"/>
              <a:t>followa</a:t>
            </a:r>
            <a:endParaRPr lang="en-IN" dirty="0"/>
          </a:p>
          <a:p>
            <a:endParaRPr lang="en-IN" dirty="0"/>
          </a:p>
          <a:p>
            <a:r>
              <a:rPr lang="en-IN" b="1" dirty="0" err="1">
                <a:latin typeface="Mangal" panose="02040503050203030202" pitchFamily="18" charset="0"/>
                <a:cs typeface="Mangal" panose="02040503050203030202" pitchFamily="18" charset="0"/>
              </a:rPr>
              <a:t>व्याधिहेतू-प्रसंगात्</a:t>
            </a:r>
            <a:r>
              <a:rPr lang="en-IN" b="1" dirty="0">
                <a:latin typeface="Mangal" panose="02040503050203030202" pitchFamily="18" charset="0"/>
                <a:cs typeface="Mangal" panose="02040503050203030202" pitchFamily="18" charset="0"/>
              </a:rPr>
              <a:t> </a:t>
            </a:r>
            <a:r>
              <a:rPr lang="en-IN" b="1" dirty="0" err="1">
                <a:latin typeface="Mangal" panose="02040503050203030202" pitchFamily="18" charset="0"/>
                <a:cs typeface="Mangal" panose="02040503050203030202" pitchFamily="18" charset="0"/>
              </a:rPr>
              <a:t>गात्रसंस्पर्शात्</a:t>
            </a:r>
            <a:r>
              <a:rPr lang="en-IN" b="1" dirty="0">
                <a:latin typeface="Mangal" panose="02040503050203030202" pitchFamily="18" charset="0"/>
                <a:cs typeface="Mangal" panose="02040503050203030202" pitchFamily="18" charset="0"/>
              </a:rPr>
              <a:t> </a:t>
            </a:r>
            <a:r>
              <a:rPr lang="en-IN" b="1" dirty="0" err="1">
                <a:latin typeface="Mangal" panose="02040503050203030202" pitchFamily="18" charset="0"/>
                <a:cs typeface="Mangal" panose="02040503050203030202" pitchFamily="18" charset="0"/>
              </a:rPr>
              <a:t>निःश्वासात्</a:t>
            </a:r>
            <a:r>
              <a:rPr lang="en-IN" b="1" dirty="0">
                <a:latin typeface="Mangal" panose="02040503050203030202" pitchFamily="18" charset="0"/>
                <a:cs typeface="Mangal" panose="02040503050203030202" pitchFamily="18" charset="0"/>
              </a:rPr>
              <a:t> </a:t>
            </a:r>
            <a:r>
              <a:rPr lang="en-IN" b="1" dirty="0" err="1">
                <a:latin typeface="Mangal" panose="02040503050203030202" pitchFamily="18" charset="0"/>
                <a:cs typeface="Mangal" panose="02040503050203030202" pitchFamily="18" charset="0"/>
              </a:rPr>
              <a:t>सहभोजनात्</a:t>
            </a:r>
            <a:r>
              <a:rPr lang="en-IN" b="1" dirty="0">
                <a:latin typeface="Mangal" panose="02040503050203030202" pitchFamily="18" charset="0"/>
                <a:cs typeface="Mangal" panose="02040503050203030202" pitchFamily="18" charset="0"/>
              </a:rPr>
              <a:t> </a:t>
            </a:r>
            <a:r>
              <a:rPr lang="en-IN" b="1" dirty="0" err="1">
                <a:latin typeface="Mangal" panose="02040503050203030202" pitchFamily="18" charset="0"/>
                <a:cs typeface="Mangal" panose="02040503050203030202" pitchFamily="18" charset="0"/>
              </a:rPr>
              <a:t>सहशय्यासनात्</a:t>
            </a:r>
            <a:r>
              <a:rPr lang="en-IN" b="1" dirty="0">
                <a:latin typeface="Mangal" panose="02040503050203030202" pitchFamily="18" charset="0"/>
                <a:cs typeface="Mangal" panose="02040503050203030202" pitchFamily="18" charset="0"/>
              </a:rPr>
              <a:t> </a:t>
            </a:r>
            <a:r>
              <a:rPr lang="en-IN" b="1" dirty="0" err="1">
                <a:latin typeface="Mangal" panose="02040503050203030202" pitchFamily="18" charset="0"/>
                <a:cs typeface="Mangal" panose="02040503050203030202" pitchFamily="18" charset="0"/>
              </a:rPr>
              <a:t>चापि</a:t>
            </a:r>
            <a:r>
              <a:rPr lang="en-IN" b="1" dirty="0">
                <a:latin typeface="Mangal" panose="02040503050203030202" pitchFamily="18" charset="0"/>
                <a:cs typeface="Mangal" panose="02040503050203030202" pitchFamily="18" charset="0"/>
              </a:rPr>
              <a:t> </a:t>
            </a:r>
            <a:r>
              <a:rPr lang="en-IN" b="1" dirty="0" err="1">
                <a:latin typeface="Mangal" panose="02040503050203030202" pitchFamily="18" charset="0"/>
                <a:cs typeface="Mangal" panose="02040503050203030202" pitchFamily="18" charset="0"/>
              </a:rPr>
              <a:t>वस्त्र</a:t>
            </a:r>
            <a:r>
              <a:rPr lang="en-IN" b="1" dirty="0">
                <a:latin typeface="Mangal" panose="02040503050203030202" pitchFamily="18" charset="0"/>
                <a:cs typeface="Mangal" panose="02040503050203030202" pitchFamily="18" charset="0"/>
              </a:rPr>
              <a:t> </a:t>
            </a:r>
            <a:r>
              <a:rPr lang="en-IN" b="1" dirty="0" err="1">
                <a:latin typeface="Mangal" panose="02040503050203030202" pitchFamily="18" charset="0"/>
                <a:cs typeface="Mangal" panose="02040503050203030202" pitchFamily="18" charset="0"/>
              </a:rPr>
              <a:t>माला</a:t>
            </a:r>
            <a:r>
              <a:rPr lang="en-IN" b="1" dirty="0">
                <a:latin typeface="Mangal" panose="02040503050203030202" pitchFamily="18" charset="0"/>
                <a:cs typeface="Mangal" panose="02040503050203030202" pitchFamily="18" charset="0"/>
              </a:rPr>
              <a:t> </a:t>
            </a:r>
            <a:r>
              <a:rPr lang="en-IN" b="1" dirty="0" err="1">
                <a:latin typeface="Mangal" panose="02040503050203030202" pitchFamily="18" charset="0"/>
                <a:cs typeface="Mangal" panose="02040503050203030202" pitchFamily="18" charset="0"/>
              </a:rPr>
              <a:t>अलेपनात्</a:t>
            </a:r>
            <a:r>
              <a:rPr lang="en-IN" b="1" dirty="0">
                <a:latin typeface="Mangal" panose="02040503050203030202" pitchFamily="18" charset="0"/>
                <a:cs typeface="Mangal" panose="02040503050203030202" pitchFamily="18" charset="0"/>
              </a:rPr>
              <a:t> ।</a:t>
            </a:r>
          </a:p>
          <a:p>
            <a:r>
              <a:rPr lang="hi-IN" b="1" dirty="0">
                <a:latin typeface="Mangal" panose="02040503050203030202" pitchFamily="18" charset="0"/>
                <a:cs typeface="Mangal" panose="02040503050203030202" pitchFamily="18" charset="0"/>
              </a:rPr>
              <a:t>कुष्ठं</a:t>
            </a:r>
            <a:r>
              <a:rPr lang="en-US" b="1" dirty="0">
                <a:latin typeface="Mangal" panose="02040503050203030202" pitchFamily="18" charset="0"/>
                <a:cs typeface="Mangal" panose="02040503050203030202" pitchFamily="18" charset="0"/>
              </a:rPr>
              <a:t> </a:t>
            </a:r>
            <a:r>
              <a:rPr lang="hi-IN" b="1" dirty="0">
                <a:latin typeface="Mangal" panose="02040503050203030202" pitchFamily="18" charset="0"/>
                <a:cs typeface="Mangal" panose="02040503050203030202" pitchFamily="18" charset="0"/>
              </a:rPr>
              <a:t>ज्वरश्च शोषश्च नेत्राभिष्यन्द एव च । औपसर्गिकरोगाश्च संक्रामन्ति नरान् नरम् </a:t>
            </a:r>
            <a:r>
              <a:rPr lang="hi-IN" dirty="0"/>
              <a:t>।। </a:t>
            </a:r>
            <a:r>
              <a:rPr lang="en-US" dirty="0" smtClean="0"/>
              <a:t>(</a:t>
            </a:r>
            <a:r>
              <a:rPr lang="hi-IN" dirty="0" smtClean="0"/>
              <a:t>सु.नि</a:t>
            </a:r>
            <a:r>
              <a:rPr lang="en-US" dirty="0" smtClean="0"/>
              <a:t>.</a:t>
            </a:r>
            <a:r>
              <a:rPr lang="hi-IN" dirty="0" smtClean="0"/>
              <a:t>)</a:t>
            </a:r>
            <a:endParaRPr lang="hi-IN" dirty="0"/>
          </a:p>
        </p:txBody>
      </p:sp>
      <p:sp>
        <p:nvSpPr>
          <p:cNvPr id="5" name="TextBox 4">
            <a:extLst>
              <a:ext uri="{FF2B5EF4-FFF2-40B4-BE49-F238E27FC236}">
                <a16:creationId xmlns:a16="http://schemas.microsoft.com/office/drawing/2014/main" xmlns="" id="{5CA4EF93-43F2-48C1-9F0D-AFF9C06EAD93}"/>
              </a:ext>
            </a:extLst>
          </p:cNvPr>
          <p:cNvSpPr txBox="1"/>
          <p:nvPr/>
        </p:nvSpPr>
        <p:spPr>
          <a:xfrm>
            <a:off x="2003051" y="2554727"/>
            <a:ext cx="7700682" cy="2585323"/>
          </a:xfrm>
          <a:prstGeom prst="rect">
            <a:avLst/>
          </a:prstGeom>
          <a:noFill/>
        </p:spPr>
        <p:txBody>
          <a:bodyPr wrap="square">
            <a:spAutoFit/>
          </a:bodyPr>
          <a:lstStyle/>
          <a:p>
            <a:r>
              <a:rPr lang="en-IN" dirty="0"/>
              <a:t>1. </a:t>
            </a:r>
            <a:r>
              <a:rPr lang="en-IN" dirty="0" err="1"/>
              <a:t>Prasangat</a:t>
            </a:r>
            <a:r>
              <a:rPr lang="en-IN" dirty="0"/>
              <a:t>  - </a:t>
            </a:r>
            <a:r>
              <a:rPr lang="en-US" dirty="0"/>
              <a:t>(Sexual contact),</a:t>
            </a:r>
          </a:p>
          <a:p>
            <a:r>
              <a:rPr lang="en-IN" dirty="0"/>
              <a:t>2. </a:t>
            </a:r>
            <a:r>
              <a:rPr lang="en-IN" dirty="0" err="1"/>
              <a:t>Gatra</a:t>
            </a:r>
            <a:r>
              <a:rPr lang="en-IN" dirty="0"/>
              <a:t> </a:t>
            </a:r>
            <a:r>
              <a:rPr lang="en-IN" dirty="0" err="1"/>
              <a:t>Sansparshat</a:t>
            </a:r>
            <a:r>
              <a:rPr lang="en-IN" dirty="0"/>
              <a:t> - </a:t>
            </a:r>
            <a:r>
              <a:rPr lang="en-US" dirty="0"/>
              <a:t>(Body touch) </a:t>
            </a:r>
          </a:p>
          <a:p>
            <a:r>
              <a:rPr lang="en-IN" dirty="0"/>
              <a:t>3. </a:t>
            </a:r>
            <a:r>
              <a:rPr lang="en-IN" dirty="0" err="1"/>
              <a:t>Nhi-Shwasat</a:t>
            </a:r>
            <a:r>
              <a:rPr lang="en-IN" dirty="0"/>
              <a:t> - </a:t>
            </a:r>
            <a:r>
              <a:rPr lang="en-US" dirty="0"/>
              <a:t>(Droplet in air)</a:t>
            </a:r>
            <a:endParaRPr lang="en-IN" dirty="0"/>
          </a:p>
          <a:p>
            <a:r>
              <a:rPr lang="en-IN" dirty="0"/>
              <a:t>4. </a:t>
            </a:r>
            <a:r>
              <a:rPr lang="en-IN" dirty="0" err="1"/>
              <a:t>Saha-Bhojanat</a:t>
            </a:r>
            <a:r>
              <a:rPr lang="en-IN" dirty="0"/>
              <a:t> - </a:t>
            </a:r>
            <a:r>
              <a:rPr lang="en-US" dirty="0"/>
              <a:t>(Eating together)</a:t>
            </a:r>
            <a:endParaRPr lang="en-IN" dirty="0"/>
          </a:p>
          <a:p>
            <a:r>
              <a:rPr lang="en-IN" dirty="0"/>
              <a:t>5. </a:t>
            </a:r>
            <a:r>
              <a:rPr lang="en-IN" dirty="0" err="1"/>
              <a:t>Saha-Shayyasanat</a:t>
            </a:r>
            <a:r>
              <a:rPr lang="en-IN" dirty="0"/>
              <a:t> - </a:t>
            </a:r>
            <a:r>
              <a:rPr lang="en-US" dirty="0"/>
              <a:t>(Sleeping together)</a:t>
            </a:r>
            <a:endParaRPr lang="en-IN" dirty="0"/>
          </a:p>
          <a:p>
            <a:r>
              <a:rPr lang="en-IN" dirty="0"/>
              <a:t>6. </a:t>
            </a:r>
            <a:r>
              <a:rPr lang="en-IN" dirty="0" err="1"/>
              <a:t>Wastra</a:t>
            </a:r>
            <a:r>
              <a:rPr lang="en-IN" dirty="0"/>
              <a:t> Mala </a:t>
            </a:r>
            <a:r>
              <a:rPr lang="en-IN" dirty="0" err="1"/>
              <a:t>Anulepanat</a:t>
            </a:r>
            <a:r>
              <a:rPr lang="en-IN" dirty="0"/>
              <a:t> - </a:t>
            </a:r>
            <a:r>
              <a:rPr lang="en-US" dirty="0"/>
              <a:t>(Using clothes, garlands, lotions of each other)</a:t>
            </a:r>
          </a:p>
          <a:p>
            <a:endParaRPr lang="en-US" dirty="0"/>
          </a:p>
          <a:p>
            <a:r>
              <a:rPr lang="en-US" dirty="0"/>
              <a:t>Example of communicable disease:</a:t>
            </a:r>
            <a:endParaRPr lang="en-IN" dirty="0"/>
          </a:p>
          <a:p>
            <a:endParaRPr lang="en-IN" dirty="0"/>
          </a:p>
        </p:txBody>
      </p:sp>
      <p:sp>
        <p:nvSpPr>
          <p:cNvPr id="7" name="TextBox 6">
            <a:extLst>
              <a:ext uri="{FF2B5EF4-FFF2-40B4-BE49-F238E27FC236}">
                <a16:creationId xmlns:a16="http://schemas.microsoft.com/office/drawing/2014/main" xmlns="" id="{BF5E35DB-CD75-40C2-910B-4FCF8BEF6304}"/>
              </a:ext>
            </a:extLst>
          </p:cNvPr>
          <p:cNvSpPr txBox="1"/>
          <p:nvPr/>
        </p:nvSpPr>
        <p:spPr>
          <a:xfrm>
            <a:off x="5912784" y="4849179"/>
            <a:ext cx="6096000" cy="1200329"/>
          </a:xfrm>
          <a:prstGeom prst="rect">
            <a:avLst/>
          </a:prstGeom>
          <a:noFill/>
        </p:spPr>
        <p:txBody>
          <a:bodyPr wrap="square">
            <a:spAutoFit/>
          </a:bodyPr>
          <a:lstStyle/>
          <a:p>
            <a:r>
              <a:rPr lang="en-IN" dirty="0"/>
              <a:t>1. </a:t>
            </a:r>
            <a:r>
              <a:rPr lang="en-IN" dirty="0" err="1"/>
              <a:t>Kushta</a:t>
            </a:r>
            <a:r>
              <a:rPr lang="en-IN" dirty="0"/>
              <a:t>  -  </a:t>
            </a:r>
            <a:r>
              <a:rPr lang="en-US" dirty="0"/>
              <a:t>(Leprosy and skin diseases),</a:t>
            </a:r>
          </a:p>
          <a:p>
            <a:r>
              <a:rPr lang="en-IN" dirty="0"/>
              <a:t>2. </a:t>
            </a:r>
            <a:r>
              <a:rPr lang="en-IN" dirty="0" err="1"/>
              <a:t>Jwara</a:t>
            </a:r>
            <a:r>
              <a:rPr lang="en-IN" dirty="0"/>
              <a:t>  - </a:t>
            </a:r>
            <a:r>
              <a:rPr lang="en-US" dirty="0"/>
              <a:t>(Infectious fevers)</a:t>
            </a:r>
            <a:endParaRPr lang="en-IN" dirty="0"/>
          </a:p>
          <a:p>
            <a:r>
              <a:rPr lang="en-IN" dirty="0"/>
              <a:t>3. </a:t>
            </a:r>
            <a:r>
              <a:rPr lang="en-IN" dirty="0" err="1"/>
              <a:t>Shosha</a:t>
            </a:r>
            <a:r>
              <a:rPr lang="en-IN" dirty="0"/>
              <a:t>  - </a:t>
            </a:r>
            <a:r>
              <a:rPr lang="en-US" dirty="0"/>
              <a:t>(Tuberculosis)</a:t>
            </a:r>
            <a:endParaRPr lang="en-IN" dirty="0"/>
          </a:p>
          <a:p>
            <a:r>
              <a:rPr lang="en-IN" dirty="0"/>
              <a:t>4. Netra </a:t>
            </a:r>
            <a:r>
              <a:rPr lang="en-IN" dirty="0" err="1"/>
              <a:t>Abhishyanda</a:t>
            </a:r>
            <a:r>
              <a:rPr lang="en-IN" dirty="0"/>
              <a:t>  - (Conjunctivitis)</a:t>
            </a:r>
          </a:p>
        </p:txBody>
      </p:sp>
      <p:pic>
        <p:nvPicPr>
          <p:cNvPr id="2" name="Picture 1">
            <a:extLst>
              <a:ext uri="{FF2B5EF4-FFF2-40B4-BE49-F238E27FC236}">
                <a16:creationId xmlns:a16="http://schemas.microsoft.com/office/drawing/2014/main" xmlns="" id="{5730C4A2-E5B8-4E35-9488-17844699F5C6}"/>
              </a:ext>
            </a:extLst>
          </p:cNvPr>
          <p:cNvPicPr>
            <a:picLocks noChangeAspect="1"/>
          </p:cNvPicPr>
          <p:nvPr/>
        </p:nvPicPr>
        <p:blipFill>
          <a:blip r:embed="rId2"/>
          <a:stretch>
            <a:fillRect/>
          </a:stretch>
        </p:blipFill>
        <p:spPr>
          <a:xfrm>
            <a:off x="9619130" y="2571022"/>
            <a:ext cx="2312894" cy="1703741"/>
          </a:xfrm>
          <a:prstGeom prst="rect">
            <a:avLst/>
          </a:prstGeom>
        </p:spPr>
      </p:pic>
      <p:pic>
        <p:nvPicPr>
          <p:cNvPr id="4" name="Picture 3">
            <a:extLst>
              <a:ext uri="{FF2B5EF4-FFF2-40B4-BE49-F238E27FC236}">
                <a16:creationId xmlns:a16="http://schemas.microsoft.com/office/drawing/2014/main" xmlns="" id="{199EB2D5-8080-46D3-8AAB-749230B0BD34}"/>
              </a:ext>
            </a:extLst>
          </p:cNvPr>
          <p:cNvPicPr>
            <a:picLocks noChangeAspect="1"/>
          </p:cNvPicPr>
          <p:nvPr/>
        </p:nvPicPr>
        <p:blipFill>
          <a:blip r:embed="rId3"/>
          <a:stretch>
            <a:fillRect/>
          </a:stretch>
        </p:blipFill>
        <p:spPr>
          <a:xfrm>
            <a:off x="259976" y="2801611"/>
            <a:ext cx="1743075" cy="2619375"/>
          </a:xfrm>
          <a:prstGeom prst="rect">
            <a:avLst/>
          </a:prstGeom>
        </p:spPr>
      </p:pic>
      <p:pic>
        <p:nvPicPr>
          <p:cNvPr id="6" name="Picture 5">
            <a:extLst>
              <a:ext uri="{FF2B5EF4-FFF2-40B4-BE49-F238E27FC236}">
                <a16:creationId xmlns:a16="http://schemas.microsoft.com/office/drawing/2014/main" xmlns="" id="{2F715D3F-C7D8-4551-B431-2203AB188220}"/>
              </a:ext>
            </a:extLst>
          </p:cNvPr>
          <p:cNvPicPr>
            <a:picLocks noChangeAspect="1"/>
          </p:cNvPicPr>
          <p:nvPr/>
        </p:nvPicPr>
        <p:blipFill>
          <a:blip r:embed="rId4"/>
          <a:stretch>
            <a:fillRect/>
          </a:stretch>
        </p:blipFill>
        <p:spPr>
          <a:xfrm>
            <a:off x="2441340" y="4767684"/>
            <a:ext cx="2246500" cy="1682707"/>
          </a:xfrm>
          <a:prstGeom prst="rect">
            <a:avLst/>
          </a:prstGeom>
        </p:spPr>
      </p:pic>
      <p:pic>
        <p:nvPicPr>
          <p:cNvPr id="8" name="Picture 7">
            <a:extLst>
              <a:ext uri="{FF2B5EF4-FFF2-40B4-BE49-F238E27FC236}">
                <a16:creationId xmlns:a16="http://schemas.microsoft.com/office/drawing/2014/main" xmlns="" id="{B66C4CB7-C86F-4B73-9478-AFC598F5C0DC}"/>
              </a:ext>
            </a:extLst>
          </p:cNvPr>
          <p:cNvPicPr>
            <a:picLocks noChangeAspect="1"/>
          </p:cNvPicPr>
          <p:nvPr/>
        </p:nvPicPr>
        <p:blipFill>
          <a:blip r:embed="rId5"/>
          <a:stretch>
            <a:fillRect/>
          </a:stretch>
        </p:blipFill>
        <p:spPr>
          <a:xfrm>
            <a:off x="10268230" y="4849179"/>
            <a:ext cx="1740554" cy="1143613"/>
          </a:xfrm>
          <a:prstGeom prst="rect">
            <a:avLst/>
          </a:prstGeom>
        </p:spPr>
      </p:pic>
    </p:spTree>
    <p:extLst>
      <p:ext uri="{BB962C8B-B14F-4D97-AF65-F5344CB8AC3E}">
        <p14:creationId xmlns:p14="http://schemas.microsoft.com/office/powerpoint/2010/main" val="289388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2000"/>
                                        <p:tgtEl>
                                          <p:spTgt spid="4"/>
                                        </p:tgtEl>
                                      </p:cBhvr>
                                    </p:animEffect>
                                  </p:childTnLst>
                                </p:cTn>
                              </p:par>
                              <p:par>
                                <p:cTn id="26" presetID="21" presetClass="entr" presetSubtype="1"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par>
                                <p:cTn id="29" presetID="21" presetClass="entr" presetSubtype="1"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heel(1)">
                                      <p:cBhvr>
                                        <p:cTn id="3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A0018E0-0549-4ED1-8B9F-95A77DC999F5}"/>
              </a:ext>
            </a:extLst>
          </p:cNvPr>
          <p:cNvSpPr txBox="1"/>
          <p:nvPr/>
        </p:nvSpPr>
        <p:spPr>
          <a:xfrm>
            <a:off x="1286813" y="1193948"/>
            <a:ext cx="4849906" cy="461665"/>
          </a:xfrm>
          <a:prstGeom prst="rect">
            <a:avLst/>
          </a:prstGeom>
          <a:noFill/>
        </p:spPr>
        <p:txBody>
          <a:bodyPr wrap="square" rtlCol="0">
            <a:spAutoFit/>
          </a:bodyPr>
          <a:lstStyle/>
          <a:p>
            <a:r>
              <a:rPr lang="hi-IN" sz="2400" b="1" dirty="0"/>
              <a:t>उभय </a:t>
            </a:r>
            <a:r>
              <a:rPr lang="hi-IN" sz="2400" b="1" dirty="0" smtClean="0"/>
              <a:t>हेतु</a:t>
            </a:r>
            <a:r>
              <a:rPr lang="en-US" sz="2400" b="1" dirty="0" smtClean="0"/>
              <a:t> </a:t>
            </a:r>
            <a:r>
              <a:rPr lang="en-US" sz="2400" b="1" dirty="0" smtClean="0">
                <a:solidFill>
                  <a:schemeClr val="accent6">
                    <a:lumMod val="75000"/>
                  </a:schemeClr>
                </a:solidFill>
                <a:latin typeface="Times New Roman" panose="02020603050405020304" pitchFamily="18" charset="0"/>
                <a:cs typeface="Times New Roman" panose="02020603050405020304" pitchFamily="18" charset="0"/>
              </a:rPr>
              <a:t>(Dimorphic </a:t>
            </a:r>
            <a:r>
              <a:rPr lang="en-US" sz="2400" b="1" dirty="0">
                <a:solidFill>
                  <a:schemeClr val="accent6">
                    <a:lumMod val="75000"/>
                  </a:schemeClr>
                </a:solidFill>
                <a:latin typeface="Times New Roman" panose="02020603050405020304" pitchFamily="18" charset="0"/>
                <a:cs typeface="Times New Roman" panose="02020603050405020304" pitchFamily="18" charset="0"/>
              </a:rPr>
              <a:t>Agents)</a:t>
            </a:r>
            <a:endParaRPr lang="en-IN" sz="2400"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9B1377C2-67D0-4C0B-A93B-3A5C0797A61E}"/>
              </a:ext>
            </a:extLst>
          </p:cNvPr>
          <p:cNvSpPr txBox="1"/>
          <p:nvPr/>
        </p:nvSpPr>
        <p:spPr>
          <a:xfrm>
            <a:off x="1367117" y="1838459"/>
            <a:ext cx="9870142" cy="2923877"/>
          </a:xfrm>
          <a:prstGeom prst="rect">
            <a:avLst/>
          </a:prstGeom>
          <a:noFill/>
        </p:spPr>
        <p:txBody>
          <a:bodyPr wrap="square">
            <a:spAutoFit/>
          </a:bodyPr>
          <a:lstStyle/>
          <a:p>
            <a:pPr algn="just"/>
            <a:r>
              <a:rPr lang="en-IN" sz="2000" dirty="0" err="1">
                <a:latin typeface="Mangal" panose="02040503050203030202" pitchFamily="18" charset="0"/>
                <a:cs typeface="Mangal" panose="02040503050203030202" pitchFamily="18" charset="0"/>
              </a:rPr>
              <a:t>यथा-वातरक्ते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हस्त्यश्वोष्ट्रै</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गच्छतश्च</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अशनतश्च</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विजयरक्षित</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मधुकोष</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मा.नि</a:t>
            </a:r>
            <a:r>
              <a:rPr lang="en-IN" sz="2000" dirty="0">
                <a:latin typeface="Mangal" panose="02040503050203030202" pitchFamily="18" charset="0"/>
                <a:cs typeface="Mangal" panose="02040503050203030202" pitchFamily="18" charset="0"/>
              </a:rPr>
              <a:t>. 1/4) </a:t>
            </a:r>
            <a:r>
              <a:rPr lang="en-IN" sz="2000" dirty="0" err="1">
                <a:latin typeface="Mangal" panose="02040503050203030202" pitchFamily="18" charset="0"/>
                <a:cs typeface="Mangal" panose="02040503050203030202" pitchFamily="18" charset="0"/>
              </a:rPr>
              <a:t>एवं</a:t>
            </a:r>
            <a:r>
              <a:rPr lang="en-IN" sz="2000" dirty="0">
                <a:latin typeface="Mangal" panose="02040503050203030202" pitchFamily="18" charset="0"/>
                <a:cs typeface="Mangal" panose="02040503050203030202" pitchFamily="18" charset="0"/>
              </a:rPr>
              <a:t>  (सु.नि.1)</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There are the factors which lead to development of disease as well as aggravation of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a:t>
            </a:r>
          </a:p>
          <a:p>
            <a:pPr algn="just"/>
            <a:r>
              <a:rPr lang="en-IN" sz="2400" dirty="0">
                <a:latin typeface="Times New Roman" panose="02020603050405020304" pitchFamily="18" charset="0"/>
                <a:cs typeface="Times New Roman" panose="02020603050405020304" pitchFamily="18" charset="0"/>
              </a:rPr>
              <a:t>E.g. Riding on elephant, camel or horse soon after the food leading to </a:t>
            </a:r>
            <a:r>
              <a:rPr lang="en-IN" sz="2400" dirty="0" err="1">
                <a:latin typeface="Times New Roman" panose="02020603050405020304" pitchFamily="18" charset="0"/>
                <a:cs typeface="Times New Roman" panose="02020603050405020304" pitchFamily="18" charset="0"/>
              </a:rPr>
              <a:t>Vatarakta</a:t>
            </a:r>
            <a:r>
              <a:rPr lang="en-IN" sz="2400" dirty="0">
                <a:latin typeface="Times New Roman" panose="02020603050405020304" pitchFamily="18" charset="0"/>
                <a:cs typeface="Times New Roman" panose="02020603050405020304" pitchFamily="18" charset="0"/>
              </a:rPr>
              <a:t> (gout). Here, the riding leads to aggravation of Vata as well as vitiation of blood.</a:t>
            </a:r>
          </a:p>
        </p:txBody>
      </p:sp>
      <p:pic>
        <p:nvPicPr>
          <p:cNvPr id="3" name="Picture 2">
            <a:extLst>
              <a:ext uri="{FF2B5EF4-FFF2-40B4-BE49-F238E27FC236}">
                <a16:creationId xmlns:a16="http://schemas.microsoft.com/office/drawing/2014/main" xmlns="" id="{D1B8419A-CC8A-4398-AB0E-24AC2FF9432F}"/>
              </a:ext>
            </a:extLst>
          </p:cNvPr>
          <p:cNvPicPr>
            <a:picLocks noChangeAspect="1"/>
          </p:cNvPicPr>
          <p:nvPr/>
        </p:nvPicPr>
        <p:blipFill>
          <a:blip r:embed="rId2"/>
          <a:stretch>
            <a:fillRect/>
          </a:stretch>
        </p:blipFill>
        <p:spPr>
          <a:xfrm>
            <a:off x="9028323" y="4237411"/>
            <a:ext cx="2466975" cy="1847850"/>
          </a:xfrm>
          <a:prstGeom prst="rect">
            <a:avLst/>
          </a:prstGeom>
        </p:spPr>
      </p:pic>
    </p:spTree>
    <p:extLst>
      <p:ext uri="{BB962C8B-B14F-4D97-AF65-F5344CB8AC3E}">
        <p14:creationId xmlns:p14="http://schemas.microsoft.com/office/powerpoint/2010/main" val="13666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A23011D-7A51-4A85-9CBD-AA8F47B91E13}"/>
              </a:ext>
            </a:extLst>
          </p:cNvPr>
          <p:cNvSpPr txBox="1"/>
          <p:nvPr/>
        </p:nvSpPr>
        <p:spPr>
          <a:xfrm>
            <a:off x="4849906" y="242047"/>
            <a:ext cx="3307976" cy="369332"/>
          </a:xfrm>
          <a:prstGeom prst="rect">
            <a:avLst/>
          </a:prstGeom>
          <a:noFill/>
        </p:spPr>
        <p:txBody>
          <a:bodyPr wrap="square" rtlCol="0">
            <a:spAutoFit/>
          </a:bodyPr>
          <a:lstStyle/>
          <a:p>
            <a:r>
              <a:rPr lang="en-US" b="1" dirty="0"/>
              <a:t>CLASSIFICATION - 4</a:t>
            </a:r>
            <a:endParaRPr lang="en-IN" b="1" dirty="0"/>
          </a:p>
        </p:txBody>
      </p:sp>
      <p:sp>
        <p:nvSpPr>
          <p:cNvPr id="3" name="Rectangle: Rounded Corners 2">
            <a:extLst>
              <a:ext uri="{FF2B5EF4-FFF2-40B4-BE49-F238E27FC236}">
                <a16:creationId xmlns:a16="http://schemas.microsoft.com/office/drawing/2014/main" xmlns="" id="{56802537-F72B-46C9-9D87-408292800FF4}"/>
              </a:ext>
            </a:extLst>
          </p:cNvPr>
          <p:cNvSpPr/>
          <p:nvPr/>
        </p:nvSpPr>
        <p:spPr>
          <a:xfrm>
            <a:off x="2877671" y="2079811"/>
            <a:ext cx="2375647" cy="1281953"/>
          </a:xfrm>
          <a:prstGeom prst="roundRect">
            <a:avLst/>
          </a:prstGeom>
          <a:solidFill>
            <a:schemeClr val="bg2">
              <a:lumMod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xmlns="" id="{97B745A7-4071-44AC-A916-94AD1C57742E}"/>
              </a:ext>
            </a:extLst>
          </p:cNvPr>
          <p:cNvSpPr/>
          <p:nvPr/>
        </p:nvSpPr>
        <p:spPr>
          <a:xfrm>
            <a:off x="6786284" y="2079812"/>
            <a:ext cx="2375647" cy="1281952"/>
          </a:xfrm>
          <a:prstGeom prst="roundRect">
            <a:avLst/>
          </a:prstGeom>
          <a:solidFill>
            <a:schemeClr val="bg2">
              <a:lumMod val="9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EF7E6C6D-B928-48C2-8D27-6459BFBFA078}"/>
              </a:ext>
            </a:extLst>
          </p:cNvPr>
          <p:cNvSpPr txBox="1"/>
          <p:nvPr/>
        </p:nvSpPr>
        <p:spPr>
          <a:xfrm>
            <a:off x="3030069" y="2536121"/>
            <a:ext cx="2169458" cy="461665"/>
          </a:xfrm>
          <a:prstGeom prst="rect">
            <a:avLst/>
          </a:prstGeom>
          <a:noFill/>
        </p:spPr>
        <p:txBody>
          <a:bodyPr wrap="square" rtlCol="0">
            <a:spAutoFit/>
          </a:bodyPr>
          <a:lstStyle/>
          <a:p>
            <a:r>
              <a:rPr lang="hi-IN" sz="2400" b="1" dirty="0" smtClean="0">
                <a:latin typeface="Mangal" panose="02040503050203030202" pitchFamily="18" charset="0"/>
                <a:cs typeface="Mangal" panose="02040503050203030202" pitchFamily="18" charset="0"/>
              </a:rPr>
              <a:t>उत्पादक</a:t>
            </a:r>
            <a:r>
              <a:rPr lang="en-US" sz="2400" b="1" dirty="0" smtClean="0">
                <a:latin typeface="Mangal" panose="02040503050203030202" pitchFamily="18" charset="0"/>
                <a:cs typeface="Mangal" panose="02040503050203030202" pitchFamily="18" charset="0"/>
              </a:rPr>
              <a:t> </a:t>
            </a:r>
            <a:r>
              <a:rPr lang="hi-IN" sz="2400" b="1" dirty="0" smtClean="0">
                <a:latin typeface="Mangal" panose="02040503050203030202" pitchFamily="18" charset="0"/>
                <a:cs typeface="Mangal" panose="02040503050203030202" pitchFamily="18" charset="0"/>
              </a:rPr>
              <a:t>हेतु</a:t>
            </a:r>
            <a:endParaRPr lang="en-IN" sz="2400" b="1" dirty="0">
              <a:latin typeface="Mangal" panose="02040503050203030202" pitchFamily="18" charset="0"/>
              <a:cs typeface="Mangal" panose="02040503050203030202" pitchFamily="18" charset="0"/>
            </a:endParaRPr>
          </a:p>
        </p:txBody>
      </p:sp>
      <p:sp>
        <p:nvSpPr>
          <p:cNvPr id="6" name="TextBox 5">
            <a:extLst>
              <a:ext uri="{FF2B5EF4-FFF2-40B4-BE49-F238E27FC236}">
                <a16:creationId xmlns:a16="http://schemas.microsoft.com/office/drawing/2014/main" xmlns="" id="{7ABA0AA4-99C5-4A51-A5B1-8651EBB02DD4}"/>
              </a:ext>
            </a:extLst>
          </p:cNvPr>
          <p:cNvSpPr txBox="1"/>
          <p:nvPr/>
        </p:nvSpPr>
        <p:spPr>
          <a:xfrm>
            <a:off x="7050741" y="2517301"/>
            <a:ext cx="2214282" cy="461665"/>
          </a:xfrm>
          <a:prstGeom prst="rect">
            <a:avLst/>
          </a:prstGeom>
          <a:noFill/>
        </p:spPr>
        <p:txBody>
          <a:bodyPr wrap="square" rtlCol="0">
            <a:spAutoFit/>
          </a:bodyPr>
          <a:lstStyle/>
          <a:p>
            <a:r>
              <a:rPr lang="en-IN" sz="2400" b="1" dirty="0" err="1">
                <a:latin typeface="Mangal" panose="02040503050203030202" pitchFamily="18" charset="0"/>
                <a:cs typeface="Mangal" panose="02040503050203030202" pitchFamily="18" charset="0"/>
              </a:rPr>
              <a:t>व्यंजक</a:t>
            </a:r>
            <a:r>
              <a:rPr lang="en-US" sz="2400" b="1" dirty="0">
                <a:solidFill>
                  <a:srgbClr val="00B0F0"/>
                </a:solidFill>
                <a:latin typeface="Mangal" panose="02040503050203030202" pitchFamily="18" charset="0"/>
                <a:cs typeface="Mangal" panose="02040503050203030202" pitchFamily="18" charset="0"/>
              </a:rPr>
              <a:t> </a:t>
            </a:r>
            <a:r>
              <a:rPr lang="hi-IN" sz="2400" b="1" dirty="0">
                <a:latin typeface="Mangal" panose="02040503050203030202" pitchFamily="18" charset="0"/>
                <a:cs typeface="Mangal" panose="02040503050203030202" pitchFamily="18" charset="0"/>
              </a:rPr>
              <a:t>हेतु</a:t>
            </a:r>
            <a:endParaRPr lang="en-IN" sz="2400" dirty="0"/>
          </a:p>
        </p:txBody>
      </p:sp>
      <p:sp>
        <p:nvSpPr>
          <p:cNvPr id="7" name="Flowchart: Connector 6">
            <a:extLst>
              <a:ext uri="{FF2B5EF4-FFF2-40B4-BE49-F238E27FC236}">
                <a16:creationId xmlns:a16="http://schemas.microsoft.com/office/drawing/2014/main" xmlns="" id="{8C2BE2A1-AAEA-4F70-B133-B1501BBD8BD8}"/>
              </a:ext>
            </a:extLst>
          </p:cNvPr>
          <p:cNvSpPr/>
          <p:nvPr/>
        </p:nvSpPr>
        <p:spPr>
          <a:xfrm>
            <a:off x="5549158" y="2333505"/>
            <a:ext cx="1019730" cy="804142"/>
          </a:xfrm>
          <a:prstGeom prst="flowChartConnector">
            <a:avLst/>
          </a:prstGeom>
          <a:solidFill>
            <a:schemeClr val="tx2">
              <a:lumMod val="25000"/>
              <a:lumOff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F75151EE-1F63-48C7-A96B-1A706BA6078D}"/>
              </a:ext>
            </a:extLst>
          </p:cNvPr>
          <p:cNvSpPr txBox="1"/>
          <p:nvPr/>
        </p:nvSpPr>
        <p:spPr>
          <a:xfrm>
            <a:off x="5623113" y="2489954"/>
            <a:ext cx="1295400" cy="461665"/>
          </a:xfrm>
          <a:prstGeom prst="rect">
            <a:avLst/>
          </a:prstGeom>
          <a:noFill/>
        </p:spPr>
        <p:txBody>
          <a:bodyPr wrap="square" rtlCol="0">
            <a:spAutoFit/>
          </a:bodyPr>
          <a:lstStyle/>
          <a:p>
            <a:r>
              <a:rPr lang="hi-IN" sz="2400" b="1" dirty="0">
                <a:latin typeface="Mangal" panose="02040503050203030202" pitchFamily="18" charset="0"/>
                <a:cs typeface="Mangal" panose="02040503050203030202" pitchFamily="18" charset="0"/>
              </a:rPr>
              <a:t>निदान</a:t>
            </a:r>
            <a:endParaRPr lang="en-IN" sz="2400" b="1" dirty="0"/>
          </a:p>
        </p:txBody>
      </p:sp>
    </p:spTree>
    <p:extLst>
      <p:ext uri="{BB962C8B-B14F-4D97-AF65-F5344CB8AC3E}">
        <p14:creationId xmlns:p14="http://schemas.microsoft.com/office/powerpoint/2010/main" val="295874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 calcmode="lin" valueType="num">
                                      <p:cBhvr>
                                        <p:cTn id="15" dur="1000" fill="hold"/>
                                        <p:tgtEl>
                                          <p:spTgt spid="7"/>
                                        </p:tgtEl>
                                        <p:attrNameLst>
                                          <p:attrName>style.rotation</p:attrName>
                                        </p:attrNameLst>
                                      </p:cBhvr>
                                      <p:tavLst>
                                        <p:tav tm="0">
                                          <p:val>
                                            <p:fltVal val="90"/>
                                          </p:val>
                                        </p:tav>
                                        <p:tav tm="100000">
                                          <p:val>
                                            <p:fltVal val="0"/>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1000" fill="hold"/>
                                        <p:tgtEl>
                                          <p:spTgt spid="4"/>
                                        </p:tgtEl>
                                        <p:attrNameLst>
                                          <p:attrName>ppt_w</p:attrName>
                                        </p:attrNameLst>
                                      </p:cBhvr>
                                      <p:tavLst>
                                        <p:tav tm="0">
                                          <p:val>
                                            <p:fltVal val="0"/>
                                          </p:val>
                                        </p:tav>
                                        <p:tav tm="100000">
                                          <p:val>
                                            <p:strVal val="#ppt_w"/>
                                          </p:val>
                                        </p:tav>
                                      </p:tavLst>
                                    </p:anim>
                                    <p:anim calcmode="lin" valueType="num">
                                      <p:cBhvr>
                                        <p:cTn id="36" dur="1000" fill="hold"/>
                                        <p:tgtEl>
                                          <p:spTgt spid="4"/>
                                        </p:tgtEl>
                                        <p:attrNameLst>
                                          <p:attrName>ppt_h</p:attrName>
                                        </p:attrNameLst>
                                      </p:cBhvr>
                                      <p:tavLst>
                                        <p:tav tm="0">
                                          <p:val>
                                            <p:fltVal val="0"/>
                                          </p:val>
                                        </p:tav>
                                        <p:tav tm="100000">
                                          <p:val>
                                            <p:strVal val="#ppt_h"/>
                                          </p:val>
                                        </p:tav>
                                      </p:tavLst>
                                    </p:anim>
                                    <p:anim calcmode="lin" valueType="num">
                                      <p:cBhvr>
                                        <p:cTn id="37" dur="1000" fill="hold"/>
                                        <p:tgtEl>
                                          <p:spTgt spid="4"/>
                                        </p:tgtEl>
                                        <p:attrNameLst>
                                          <p:attrName>style.rotation</p:attrName>
                                        </p:attrNameLst>
                                      </p:cBhvr>
                                      <p:tavLst>
                                        <p:tav tm="0">
                                          <p:val>
                                            <p:fltVal val="90"/>
                                          </p:val>
                                        </p:tav>
                                        <p:tav tm="100000">
                                          <p:val>
                                            <p:fltVal val="0"/>
                                          </p:val>
                                        </p:tav>
                                      </p:tavLst>
                                    </p:anim>
                                    <p:animEffect transition="in" filter="fade">
                                      <p:cBhvr>
                                        <p:cTn id="38" dur="1000"/>
                                        <p:tgtEl>
                                          <p:spTgt spid="4"/>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fltVal val="0"/>
                                          </p:val>
                                        </p:tav>
                                        <p:tav tm="100000">
                                          <p:val>
                                            <p:strVal val="#ppt_w"/>
                                          </p:val>
                                        </p:tav>
                                      </p:tavLst>
                                    </p:anim>
                                    <p:anim calcmode="lin" valueType="num">
                                      <p:cBhvr>
                                        <p:cTn id="42" dur="1000" fill="hold"/>
                                        <p:tgtEl>
                                          <p:spTgt spid="6"/>
                                        </p:tgtEl>
                                        <p:attrNameLst>
                                          <p:attrName>ppt_h</p:attrName>
                                        </p:attrNameLst>
                                      </p:cBhvr>
                                      <p:tavLst>
                                        <p:tav tm="0">
                                          <p:val>
                                            <p:fltVal val="0"/>
                                          </p:val>
                                        </p:tav>
                                        <p:tav tm="100000">
                                          <p:val>
                                            <p:strVal val="#ppt_h"/>
                                          </p:val>
                                        </p:tav>
                                      </p:tavLst>
                                    </p:anim>
                                    <p:anim calcmode="lin" valueType="num">
                                      <p:cBhvr>
                                        <p:cTn id="43" dur="1000" fill="hold"/>
                                        <p:tgtEl>
                                          <p:spTgt spid="6"/>
                                        </p:tgtEl>
                                        <p:attrNameLst>
                                          <p:attrName>style.rotation</p:attrName>
                                        </p:attrNameLst>
                                      </p:cBhvr>
                                      <p:tavLst>
                                        <p:tav tm="0">
                                          <p:val>
                                            <p:fltVal val="90"/>
                                          </p:val>
                                        </p:tav>
                                        <p:tav tm="100000">
                                          <p:val>
                                            <p:fltVal val="0"/>
                                          </p:val>
                                        </p:tav>
                                      </p:tavLst>
                                    </p:anim>
                                    <p:animEffect transition="in" filter="fade">
                                      <p:cBhvr>
                                        <p:cTn id="4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4163" y="989811"/>
            <a:ext cx="10354613" cy="3877985"/>
          </a:xfrm>
          <a:prstGeom prst="rect">
            <a:avLst/>
          </a:prstGeom>
        </p:spPr>
        <p:txBody>
          <a:bodyPr wrap="square">
            <a:spAutoFit/>
          </a:bodyPr>
          <a:lstStyle/>
          <a:p>
            <a:endParaRPr lang="en-GB" sz="2000" dirty="0" smtClean="0"/>
          </a:p>
          <a:p>
            <a:r>
              <a:rPr lang="hi-IN" sz="2000" dirty="0"/>
              <a:t>परीक्षायास्तु खलु प्रयोजनं प्रतिपत्तिज्ञानम्</a:t>
            </a:r>
            <a:r>
              <a:rPr lang="en-IN" sz="2000" dirty="0"/>
              <a:t>|</a:t>
            </a:r>
          </a:p>
          <a:p>
            <a:r>
              <a:rPr lang="hi-IN" sz="2000" dirty="0"/>
              <a:t>प्रतिपत्तिर्नाम यो विकारो यथा प्रतिपत्तव्यस्तस्य तथाऽनुष्ठानज्ञानम्</a:t>
            </a:r>
            <a:r>
              <a:rPr lang="en-IN" sz="2000" dirty="0"/>
              <a:t>||</a:t>
            </a:r>
            <a:r>
              <a:rPr lang="hi-IN" sz="2000" dirty="0"/>
              <a:t>१३२</a:t>
            </a:r>
            <a:r>
              <a:rPr lang="en-IN" sz="2000" dirty="0" smtClean="0"/>
              <a:t>|| च. </a:t>
            </a:r>
            <a:r>
              <a:rPr lang="en-IN" sz="2000" dirty="0" err="1" smtClean="0"/>
              <a:t>वि</a:t>
            </a:r>
            <a:r>
              <a:rPr lang="en-IN" sz="2000" dirty="0" smtClean="0"/>
              <a:t>. ८/१३२</a:t>
            </a:r>
            <a:endParaRPr lang="en-IN" sz="2000" dirty="0"/>
          </a:p>
          <a:p>
            <a:endParaRPr lang="en-GB" sz="2000" dirty="0"/>
          </a:p>
          <a:p>
            <a:r>
              <a:rPr lang="hi-IN" sz="2000" dirty="0" smtClean="0"/>
              <a:t>भिषजा</a:t>
            </a:r>
            <a:r>
              <a:rPr lang="hi-IN" sz="2000" dirty="0"/>
              <a:t> प्राक् परीक्ष्यैवं विकाराणां स्वलक्षणम्|</a:t>
            </a:r>
            <a:br>
              <a:rPr lang="hi-IN" sz="2000" dirty="0"/>
            </a:br>
            <a:r>
              <a:rPr lang="hi-IN" sz="2000" dirty="0"/>
              <a:t>पश्चात्कर्मसमारम्भः कार्यः साध्येषु धीमता||२१||</a:t>
            </a:r>
            <a:br>
              <a:rPr lang="hi-IN" sz="2000" dirty="0"/>
            </a:br>
            <a:r>
              <a:rPr lang="hi-IN" sz="2000" dirty="0"/>
              <a:t>साध्यासाध्यविभागज्ञो यः सम्यक्प्रतिपत्तिमान्|</a:t>
            </a:r>
            <a:br>
              <a:rPr lang="hi-IN" sz="2000" dirty="0"/>
            </a:br>
            <a:r>
              <a:rPr lang="hi-IN" sz="2000" dirty="0"/>
              <a:t>न स मैत्रेयतुल्यानां मिथ्याबुद्धिं प्रकल्पयेत्||२२||</a:t>
            </a:r>
            <a:r>
              <a:rPr lang="hi-IN" sz="2000" dirty="0" smtClean="0">
                <a:latin typeface="Mangal" panose="02040503050203030202" pitchFamily="18" charset="0"/>
                <a:cs typeface="Mangal" panose="02040503050203030202" pitchFamily="18" charset="0"/>
              </a:rPr>
              <a:t>च</a:t>
            </a:r>
            <a:r>
              <a:rPr lang="en-US" sz="2000" dirty="0">
                <a:latin typeface="Mangal" panose="02040503050203030202" pitchFamily="18" charset="0"/>
                <a:cs typeface="Mangal" panose="02040503050203030202" pitchFamily="18" charset="0"/>
              </a:rPr>
              <a:t>.</a:t>
            </a:r>
            <a:r>
              <a:rPr lang="hi-IN" sz="2000" dirty="0">
                <a:latin typeface="Mangal" panose="02040503050203030202" pitchFamily="18" charset="0"/>
                <a:cs typeface="Mangal" panose="02040503050203030202" pitchFamily="18" charset="0"/>
              </a:rPr>
              <a:t>सं</a:t>
            </a:r>
            <a:r>
              <a:rPr lang="en-US" sz="2000" dirty="0" smtClean="0">
                <a:latin typeface="Mangal" panose="02040503050203030202" pitchFamily="18" charset="0"/>
                <a:cs typeface="Mangal" panose="02040503050203030202" pitchFamily="18" charset="0"/>
              </a:rPr>
              <a:t>. </a:t>
            </a:r>
            <a:r>
              <a:rPr lang="en-US" sz="2000" dirty="0" err="1" smtClean="0">
                <a:latin typeface="Mangal" panose="02040503050203030202" pitchFamily="18" charset="0"/>
                <a:cs typeface="Mangal" panose="02040503050203030202" pitchFamily="18" charset="0"/>
              </a:rPr>
              <a:t>सू</a:t>
            </a:r>
            <a:r>
              <a:rPr lang="en-US" sz="2000" dirty="0" smtClean="0">
                <a:latin typeface="Mangal" panose="02040503050203030202" pitchFamily="18" charset="0"/>
                <a:cs typeface="Mangal" panose="02040503050203030202" pitchFamily="18" charset="0"/>
              </a:rPr>
              <a:t>. </a:t>
            </a:r>
            <a:r>
              <a:rPr lang="hi-IN" sz="2000" dirty="0" smtClean="0">
                <a:solidFill>
                  <a:srgbClr val="000000"/>
                </a:solidFill>
                <a:latin typeface="Mangal" panose="02040503050203030202" pitchFamily="18" charset="0"/>
                <a:cs typeface="Mangal" panose="02040503050203030202" pitchFamily="18" charset="0"/>
              </a:rPr>
              <a:t>१०</a:t>
            </a:r>
            <a:r>
              <a:rPr lang="hi-IN" sz="2000" dirty="0">
                <a:solidFill>
                  <a:srgbClr val="000000"/>
                </a:solidFill>
                <a:latin typeface="Mangal" panose="02040503050203030202" pitchFamily="18" charset="0"/>
                <a:cs typeface="Mangal" panose="02040503050203030202" pitchFamily="18" charset="0"/>
              </a:rPr>
              <a:t>/ २१</a:t>
            </a:r>
            <a:endParaRPr lang="en-US" sz="2000" dirty="0">
              <a:solidFill>
                <a:srgbClr val="000000"/>
              </a:solidFill>
              <a:latin typeface="Mangal" panose="02040503050203030202" pitchFamily="18" charset="0"/>
              <a:cs typeface="Mangal" panose="02040503050203030202" pitchFamily="18" charset="0"/>
            </a:endParaRPr>
          </a:p>
          <a:p>
            <a:endParaRPr lang="en-US" sz="600" dirty="0">
              <a:latin typeface="Mangal" panose="02040503050203030202" pitchFamily="18" charset="0"/>
              <a:cs typeface="Mangal" panose="02040503050203030202" pitchFamily="18" charset="0"/>
            </a:endParaRPr>
          </a:p>
          <a:p>
            <a:endParaRPr lang="en-GB" sz="2000" dirty="0" smtClean="0">
              <a:latin typeface="Mangal" panose="02040503050203030202" pitchFamily="18" charset="0"/>
              <a:cs typeface="Mangal" panose="02040503050203030202" pitchFamily="18" charset="0"/>
            </a:endParaRPr>
          </a:p>
          <a:p>
            <a:endParaRPr lang="en-US" sz="2000" dirty="0">
              <a:latin typeface="Mangal" panose="02040503050203030202" pitchFamily="18" charset="0"/>
              <a:cs typeface="Mangal" panose="02040503050203030202" pitchFamily="18" charset="0"/>
            </a:endParaRPr>
          </a:p>
          <a:p>
            <a:endParaRPr lang="en-US" sz="2000" dirty="0">
              <a:latin typeface="Mangal" panose="02040503050203030202" pitchFamily="18" charset="0"/>
              <a:cs typeface="Mangal" panose="02040503050203030202" pitchFamily="18" charset="0"/>
            </a:endParaRPr>
          </a:p>
          <a:p>
            <a:endParaRPr lang="en-US" sz="2000"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2123226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C6F56DB-DFC1-4A04-BBC1-32DF34361703}"/>
              </a:ext>
            </a:extLst>
          </p:cNvPr>
          <p:cNvSpPr txBox="1"/>
          <p:nvPr/>
        </p:nvSpPr>
        <p:spPr>
          <a:xfrm>
            <a:off x="1013012" y="1246094"/>
            <a:ext cx="5082988" cy="461665"/>
          </a:xfrm>
          <a:prstGeom prst="rect">
            <a:avLst/>
          </a:prstGeom>
          <a:noFill/>
        </p:spPr>
        <p:txBody>
          <a:bodyPr wrap="square" rtlCol="0">
            <a:spAutoFit/>
          </a:bodyPr>
          <a:lstStyle/>
          <a:p>
            <a:r>
              <a:rPr lang="hi-IN" sz="2400" b="1" dirty="0">
                <a:latin typeface="Mangal" panose="02040503050203030202" pitchFamily="18" charset="0"/>
                <a:cs typeface="Mangal" panose="02040503050203030202" pitchFamily="18" charset="0"/>
              </a:rPr>
              <a:t>उत्पादक </a:t>
            </a:r>
            <a:r>
              <a:rPr lang="hi-IN" sz="2400" b="1" dirty="0" smtClean="0">
                <a:latin typeface="Mangal" panose="02040503050203030202" pitchFamily="18" charset="0"/>
                <a:cs typeface="Mangal" panose="02040503050203030202" pitchFamily="18" charset="0"/>
              </a:rPr>
              <a:t>हेतु</a:t>
            </a:r>
            <a:r>
              <a:rPr lang="en-US" sz="2400" b="1" dirty="0" smtClean="0">
                <a:solidFill>
                  <a:srgbClr val="00B0F0"/>
                </a:solidFill>
                <a:latin typeface="Times New Roman" panose="02020603050405020304" pitchFamily="18" charset="0"/>
                <a:cs typeface="Times New Roman" panose="02020603050405020304" pitchFamily="18" charset="0"/>
              </a:rPr>
              <a:t> </a:t>
            </a:r>
            <a:r>
              <a:rPr lang="en-US" sz="2000" b="1" dirty="0">
                <a:solidFill>
                  <a:srgbClr val="00B0F0"/>
                </a:solidFill>
                <a:latin typeface="Times New Roman" panose="02020603050405020304" pitchFamily="18" charset="0"/>
                <a:cs typeface="Times New Roman" panose="02020603050405020304" pitchFamily="18" charset="0"/>
              </a:rPr>
              <a:t>(Root Cause)</a:t>
            </a:r>
            <a:endParaRPr lang="en-IN" sz="2000" b="1" dirty="0">
              <a:solidFill>
                <a:srgbClr val="00B0F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14E49B78-9C16-41D2-8324-DA208883ACEC}"/>
              </a:ext>
            </a:extLst>
          </p:cNvPr>
          <p:cNvSpPr txBox="1"/>
          <p:nvPr/>
        </p:nvSpPr>
        <p:spPr>
          <a:xfrm>
            <a:off x="1154300" y="1956240"/>
            <a:ext cx="10140472" cy="1569660"/>
          </a:xfrm>
          <a:prstGeom prst="rect">
            <a:avLst/>
          </a:prstGeom>
          <a:noFill/>
        </p:spPr>
        <p:txBody>
          <a:bodyPr wrap="square">
            <a:spAutoFit/>
          </a:bodyPr>
          <a:lstStyle/>
          <a:p>
            <a:r>
              <a:rPr lang="hi-IN" sz="2400" dirty="0">
                <a:latin typeface="Times New Roman" panose="02020603050405020304" pitchFamily="18" charset="0"/>
              </a:rPr>
              <a:t>तत्र</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उत्पादको</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यथा</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हेमन्तजो</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मधुररसः</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कफस्य</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विजयरक्षित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मधुकोष</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मा.नि</a:t>
            </a:r>
            <a:r>
              <a:rPr lang="en-IN" sz="2400" dirty="0">
                <a:latin typeface="Times New Roman" panose="02020603050405020304" pitchFamily="18" charset="0"/>
                <a:cs typeface="Times New Roman" panose="02020603050405020304" pitchFamily="18" charset="0"/>
              </a:rPr>
              <a:t>. ¼</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E.g. The excessive consumption of sweet in </a:t>
            </a:r>
            <a:r>
              <a:rPr lang="en-IN" sz="2400" dirty="0" err="1">
                <a:latin typeface="Times New Roman" panose="02020603050405020304" pitchFamily="18" charset="0"/>
                <a:cs typeface="Times New Roman" panose="02020603050405020304" pitchFamily="18" charset="0"/>
              </a:rPr>
              <a:t>hemant</a:t>
            </a:r>
            <a:r>
              <a:rPr lang="en-IN" sz="2400" dirty="0">
                <a:latin typeface="Times New Roman" panose="02020603050405020304" pitchFamily="18" charset="0"/>
                <a:cs typeface="Times New Roman" panose="02020603050405020304" pitchFamily="18" charset="0"/>
              </a:rPr>
              <a:t> season is the prime cause behind accumulation of Kapha in </a:t>
            </a:r>
            <a:r>
              <a:rPr lang="en-IN" sz="2400" dirty="0" err="1" smtClean="0">
                <a:latin typeface="Times New Roman" panose="02020603050405020304" pitchFamily="18" charset="0"/>
                <a:cs typeface="Times New Roman" panose="02020603050405020304" pitchFamily="18" charset="0"/>
              </a:rPr>
              <a:t>hemant</a:t>
            </a:r>
            <a:r>
              <a:rPr lang="en-IN" sz="2400" dirty="0" smtClean="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ritu</a:t>
            </a:r>
            <a:r>
              <a:rPr lang="en-IN" sz="24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xmlns="" id="{87498FCB-7F0A-48B8-9669-12F11BE23D78}"/>
              </a:ext>
            </a:extLst>
          </p:cNvPr>
          <p:cNvPicPr>
            <a:picLocks noChangeAspect="1"/>
          </p:cNvPicPr>
          <p:nvPr/>
        </p:nvPicPr>
        <p:blipFill>
          <a:blip r:embed="rId2"/>
          <a:stretch>
            <a:fillRect/>
          </a:stretch>
        </p:blipFill>
        <p:spPr>
          <a:xfrm>
            <a:off x="5561603" y="4377267"/>
            <a:ext cx="2332506" cy="1552178"/>
          </a:xfrm>
          <a:prstGeom prst="rect">
            <a:avLst/>
          </a:prstGeom>
        </p:spPr>
      </p:pic>
      <p:pic>
        <p:nvPicPr>
          <p:cNvPr id="5" name="Picture 4">
            <a:extLst>
              <a:ext uri="{FF2B5EF4-FFF2-40B4-BE49-F238E27FC236}">
                <a16:creationId xmlns:a16="http://schemas.microsoft.com/office/drawing/2014/main" xmlns="" id="{2EA7FD02-8A80-4004-9A90-EB8FD15BB962}"/>
              </a:ext>
            </a:extLst>
          </p:cNvPr>
          <p:cNvPicPr>
            <a:picLocks noChangeAspect="1"/>
          </p:cNvPicPr>
          <p:nvPr/>
        </p:nvPicPr>
        <p:blipFill>
          <a:blip r:embed="rId3"/>
          <a:stretch>
            <a:fillRect/>
          </a:stretch>
        </p:blipFill>
        <p:spPr>
          <a:xfrm>
            <a:off x="2244819" y="4377267"/>
            <a:ext cx="2332506" cy="1552177"/>
          </a:xfrm>
          <a:prstGeom prst="rect">
            <a:avLst/>
          </a:prstGeom>
        </p:spPr>
      </p:pic>
      <p:pic>
        <p:nvPicPr>
          <p:cNvPr id="6" name="Picture 5">
            <a:extLst>
              <a:ext uri="{FF2B5EF4-FFF2-40B4-BE49-F238E27FC236}">
                <a16:creationId xmlns:a16="http://schemas.microsoft.com/office/drawing/2014/main" xmlns="" id="{4D1EE871-85A5-4705-9E87-821DDB566A1F}"/>
              </a:ext>
            </a:extLst>
          </p:cNvPr>
          <p:cNvPicPr>
            <a:picLocks noChangeAspect="1"/>
          </p:cNvPicPr>
          <p:nvPr/>
        </p:nvPicPr>
        <p:blipFill>
          <a:blip r:embed="rId4"/>
          <a:stretch>
            <a:fillRect/>
          </a:stretch>
        </p:blipFill>
        <p:spPr>
          <a:xfrm>
            <a:off x="8780927" y="4377267"/>
            <a:ext cx="2332507" cy="1552177"/>
          </a:xfrm>
          <a:prstGeom prst="rect">
            <a:avLst/>
          </a:prstGeom>
        </p:spPr>
      </p:pic>
    </p:spTree>
    <p:extLst>
      <p:ext uri="{BB962C8B-B14F-4D97-AF65-F5344CB8AC3E}">
        <p14:creationId xmlns:p14="http://schemas.microsoft.com/office/powerpoint/2010/main" val="336223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196AA11-4B26-4772-B847-03080E5606C8}"/>
              </a:ext>
            </a:extLst>
          </p:cNvPr>
          <p:cNvSpPr txBox="1"/>
          <p:nvPr/>
        </p:nvSpPr>
        <p:spPr>
          <a:xfrm>
            <a:off x="1156446" y="1120588"/>
            <a:ext cx="4867835" cy="461665"/>
          </a:xfrm>
          <a:prstGeom prst="rect">
            <a:avLst/>
          </a:prstGeom>
          <a:noFill/>
        </p:spPr>
        <p:txBody>
          <a:bodyPr wrap="square" rtlCol="0">
            <a:spAutoFit/>
          </a:bodyPr>
          <a:lstStyle/>
          <a:p>
            <a:r>
              <a:rPr lang="en-IN" sz="2400" b="1" dirty="0" err="1">
                <a:latin typeface="Mangal" panose="02040503050203030202" pitchFamily="18" charset="0"/>
                <a:cs typeface="Mangal" panose="02040503050203030202" pitchFamily="18" charset="0"/>
              </a:rPr>
              <a:t>व्यंजक</a:t>
            </a:r>
            <a:r>
              <a:rPr lang="en-US" sz="2400" b="1" dirty="0" smtClean="0">
                <a:solidFill>
                  <a:srgbClr val="00B0F0"/>
                </a:solidFill>
                <a:latin typeface="Mangal" panose="02040503050203030202" pitchFamily="18" charset="0"/>
                <a:cs typeface="Mangal" panose="02040503050203030202" pitchFamily="18" charset="0"/>
              </a:rPr>
              <a:t> </a:t>
            </a:r>
            <a:r>
              <a:rPr lang="hi-IN" sz="2400" b="1" dirty="0">
                <a:latin typeface="Mangal" panose="02040503050203030202" pitchFamily="18" charset="0"/>
                <a:cs typeface="Mangal" panose="02040503050203030202" pitchFamily="18" charset="0"/>
              </a:rPr>
              <a:t>हेतु</a:t>
            </a:r>
            <a:r>
              <a:rPr lang="en-US" sz="2400" b="1" dirty="0">
                <a:solidFill>
                  <a:srgbClr val="00B0F0"/>
                </a:solidFill>
                <a:latin typeface="Mangal" panose="02040503050203030202" pitchFamily="18" charset="0"/>
                <a:cs typeface="Mangal" panose="02040503050203030202" pitchFamily="18" charset="0"/>
              </a:rPr>
              <a:t> </a:t>
            </a:r>
            <a:r>
              <a:rPr lang="en-US" sz="2000" b="1" dirty="0">
                <a:solidFill>
                  <a:srgbClr val="00B0F0"/>
                </a:solidFill>
                <a:latin typeface="Times New Roman" panose="02020603050405020304" pitchFamily="18" charset="0"/>
                <a:cs typeface="Times New Roman" panose="02020603050405020304" pitchFamily="18" charset="0"/>
              </a:rPr>
              <a:t>(Instigating Cause)</a:t>
            </a:r>
            <a:endParaRPr lang="en-IN" sz="2000" b="1" dirty="0">
              <a:solidFill>
                <a:srgbClr val="00B0F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0FFD1240-12EE-4EE3-B68A-A0135DCD70F2}"/>
              </a:ext>
            </a:extLst>
          </p:cNvPr>
          <p:cNvSpPr txBox="1"/>
          <p:nvPr/>
        </p:nvSpPr>
        <p:spPr>
          <a:xfrm>
            <a:off x="1156446" y="1648622"/>
            <a:ext cx="10300448" cy="2308324"/>
          </a:xfrm>
          <a:prstGeom prst="rect">
            <a:avLst/>
          </a:prstGeom>
          <a:noFill/>
        </p:spPr>
        <p:txBody>
          <a:bodyPr wrap="square">
            <a:spAutoFit/>
          </a:bodyPr>
          <a:lstStyle/>
          <a:p>
            <a:r>
              <a:rPr lang="en-IN" sz="2400" dirty="0" err="1">
                <a:latin typeface="Times New Roman" panose="02020603050405020304" pitchFamily="18" charset="0"/>
                <a:cs typeface="Times New Roman" panose="02020603050405020304" pitchFamily="18" charset="0"/>
              </a:rPr>
              <a:t>व्यंजक</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यया-तस्यैव</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कफस्य</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व्यंजकः</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वसन्ते</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सूर्यसन्तापः</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विजयरक्षित</a:t>
            </a:r>
            <a:r>
              <a:rPr lang="en-IN" sz="2400" dirty="0">
                <a:latin typeface="Times New Roman" panose="02020603050405020304" pitchFamily="18" charset="0"/>
                <a:cs typeface="Times New Roman" panose="02020603050405020304" pitchFamily="18" charset="0"/>
              </a:rPr>
              <a:t> - </a:t>
            </a:r>
            <a:r>
              <a:rPr lang="en-IN" sz="2400" dirty="0" err="1">
                <a:latin typeface="Times New Roman" panose="02020603050405020304" pitchFamily="18" charset="0"/>
                <a:cs typeface="Times New Roman" panose="02020603050405020304" pitchFamily="18" charset="0"/>
              </a:rPr>
              <a:t>मधुकोष</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मा.नि</a:t>
            </a:r>
            <a:r>
              <a:rPr lang="en-IN" sz="2400" dirty="0">
                <a:latin typeface="Times New Roman" panose="02020603050405020304" pitchFamily="18" charset="0"/>
                <a:cs typeface="Times New Roman" panose="02020603050405020304" pitchFamily="18" charset="0"/>
              </a:rPr>
              <a:t>. ¼</a:t>
            </a:r>
          </a:p>
          <a:p>
            <a:endParaRPr lang="en-IN"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accumulated </a:t>
            </a:r>
            <a:r>
              <a:rPr lang="en-IN" sz="2400" dirty="0" err="1">
                <a:latin typeface="Times New Roman" panose="02020603050405020304" pitchFamily="18" charset="0"/>
                <a:cs typeface="Times New Roman" panose="02020603050405020304" pitchFamily="18" charset="0"/>
              </a:rPr>
              <a:t>Kapha</a:t>
            </a:r>
            <a:r>
              <a:rPr lang="en-IN" sz="2400" dirty="0">
                <a:latin typeface="Times New Roman" panose="02020603050405020304" pitchFamily="18" charset="0"/>
                <a:cs typeface="Times New Roman" panose="02020603050405020304" pitchFamily="18" charset="0"/>
              </a:rPr>
              <a:t> in </a:t>
            </a:r>
            <a:r>
              <a:rPr lang="en-IN" sz="2400" dirty="0" err="1">
                <a:latin typeface="Times New Roman" panose="02020603050405020304" pitchFamily="18" charset="0"/>
                <a:cs typeface="Times New Roman" panose="02020603050405020304" pitchFamily="18" charset="0"/>
              </a:rPr>
              <a:t>hemanta</a:t>
            </a:r>
            <a:r>
              <a:rPr lang="en-IN" sz="2400" dirty="0">
                <a:latin typeface="Times New Roman" panose="02020603050405020304" pitchFamily="18" charset="0"/>
                <a:cs typeface="Times New Roman" panose="02020603050405020304" pitchFamily="18" charset="0"/>
              </a:rPr>
              <a:t> gets liquified by the heat of the sun in </a:t>
            </a:r>
            <a:r>
              <a:rPr lang="en-IN" sz="2400" dirty="0" err="1">
                <a:latin typeface="Times New Roman" panose="02020603050405020304" pitchFamily="18" charset="0"/>
                <a:cs typeface="Times New Roman" panose="02020603050405020304" pitchFamily="18" charset="0"/>
              </a:rPr>
              <a:t>vasant</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ritu</a:t>
            </a:r>
            <a:r>
              <a:rPr lang="en-IN" sz="2400" dirty="0">
                <a:latin typeface="Times New Roman" panose="02020603050405020304" pitchFamily="18" charset="0"/>
                <a:cs typeface="Times New Roman" panose="02020603050405020304" pitchFamily="18" charset="0"/>
              </a:rPr>
              <a:t> to cause the </a:t>
            </a:r>
            <a:r>
              <a:rPr lang="en-IN" sz="2400" dirty="0" err="1">
                <a:latin typeface="Times New Roman" panose="02020603050405020304" pitchFamily="18" charset="0"/>
                <a:cs typeface="Times New Roman" panose="02020603050405020304" pitchFamily="18" charset="0"/>
              </a:rPr>
              <a:t>kaphaj</a:t>
            </a:r>
            <a:r>
              <a:rPr lang="en-IN" sz="2400" dirty="0">
                <a:latin typeface="Times New Roman" panose="02020603050405020304" pitchFamily="18" charset="0"/>
                <a:cs typeface="Times New Roman" panose="02020603050405020304" pitchFamily="18" charset="0"/>
              </a:rPr>
              <a:t> diseases. Here heat of the sun acts as the instigator (</a:t>
            </a:r>
            <a:r>
              <a:rPr lang="en-IN" sz="2400" dirty="0" err="1">
                <a:latin typeface="Times New Roman" panose="02020603050405020304" pitchFamily="18" charset="0"/>
                <a:cs typeface="Times New Roman" panose="02020603050405020304" pitchFamily="18" charset="0"/>
              </a:rPr>
              <a:t>Vyanjak</a:t>
            </a:r>
            <a:r>
              <a:rPr lang="en-IN" sz="2400" dirty="0">
                <a:latin typeface="Times New Roman" panose="02020603050405020304" pitchFamily="18" charset="0"/>
                <a:cs typeface="Times New Roman" panose="02020603050405020304" pitchFamily="18" charset="0"/>
              </a:rPr>
              <a:t>) for the liquefaction of </a:t>
            </a:r>
            <a:r>
              <a:rPr lang="en-IN" sz="2400" dirty="0" err="1">
                <a:latin typeface="Times New Roman" panose="02020603050405020304" pitchFamily="18" charset="0"/>
                <a:cs typeface="Times New Roman" panose="02020603050405020304" pitchFamily="18" charset="0"/>
              </a:rPr>
              <a:t>Kapha</a:t>
            </a:r>
            <a:r>
              <a:rPr lang="en-IN" sz="2400" dirty="0">
                <a:latin typeface="Times New Roman" panose="02020603050405020304" pitchFamily="18" charset="0"/>
                <a:cs typeface="Times New Roman" panose="02020603050405020304" pitchFamily="18" charset="0"/>
              </a:rPr>
              <a:t>. Thus heat is the </a:t>
            </a:r>
            <a:r>
              <a:rPr lang="en-IN" sz="2400" dirty="0" err="1">
                <a:latin typeface="Times New Roman" panose="02020603050405020304" pitchFamily="18" charset="0"/>
                <a:cs typeface="Times New Roman" panose="02020603050405020304" pitchFamily="18" charset="0"/>
              </a:rPr>
              <a:t>vyanjak</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hetu</a:t>
            </a:r>
            <a:r>
              <a:rPr lang="en-IN" sz="2400" dirty="0">
                <a:latin typeface="Times New Roman" panose="02020603050405020304" pitchFamily="18" charset="0"/>
                <a:cs typeface="Times New Roman" panose="02020603050405020304" pitchFamily="18" charset="0"/>
              </a:rPr>
              <a:t> (instigating cause).</a:t>
            </a:r>
          </a:p>
        </p:txBody>
      </p:sp>
      <p:pic>
        <p:nvPicPr>
          <p:cNvPr id="3" name="Picture 2">
            <a:extLst>
              <a:ext uri="{FF2B5EF4-FFF2-40B4-BE49-F238E27FC236}">
                <a16:creationId xmlns:a16="http://schemas.microsoft.com/office/drawing/2014/main" xmlns="" id="{E9E3A1F0-3626-4E1E-BB03-BFC28B8156E4}"/>
              </a:ext>
            </a:extLst>
          </p:cNvPr>
          <p:cNvPicPr>
            <a:picLocks noChangeAspect="1"/>
          </p:cNvPicPr>
          <p:nvPr/>
        </p:nvPicPr>
        <p:blipFill>
          <a:blip r:embed="rId2"/>
          <a:stretch>
            <a:fillRect/>
          </a:stretch>
        </p:blipFill>
        <p:spPr>
          <a:xfrm>
            <a:off x="6428316" y="3786388"/>
            <a:ext cx="4116235" cy="2208011"/>
          </a:xfrm>
          <a:prstGeom prst="rect">
            <a:avLst/>
          </a:prstGeom>
        </p:spPr>
      </p:pic>
    </p:spTree>
    <p:extLst>
      <p:ext uri="{BB962C8B-B14F-4D97-AF65-F5344CB8AC3E}">
        <p14:creationId xmlns:p14="http://schemas.microsoft.com/office/powerpoint/2010/main" val="39389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in)">
                                      <p:cBhvr>
                                        <p:cTn id="1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6B76F56-8B4A-4CF9-A44E-9DB331014E57}"/>
              </a:ext>
            </a:extLst>
          </p:cNvPr>
          <p:cNvSpPr txBox="1"/>
          <p:nvPr/>
        </p:nvSpPr>
        <p:spPr>
          <a:xfrm>
            <a:off x="4930589" y="340658"/>
            <a:ext cx="354105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CLASSIFICATION - 5</a:t>
            </a:r>
            <a:endParaRPr lang="en-IN" sz="2000" b="1" dirty="0">
              <a:latin typeface="Times New Roman" panose="02020603050405020304" pitchFamily="18" charset="0"/>
              <a:cs typeface="Times New Roman" panose="02020603050405020304" pitchFamily="18" charset="0"/>
            </a:endParaRPr>
          </a:p>
        </p:txBody>
      </p:sp>
      <p:sp>
        <p:nvSpPr>
          <p:cNvPr id="4" name="Flowchart: Stored Data 3">
            <a:extLst>
              <a:ext uri="{FF2B5EF4-FFF2-40B4-BE49-F238E27FC236}">
                <a16:creationId xmlns:a16="http://schemas.microsoft.com/office/drawing/2014/main" xmlns="" id="{86A63DED-0A4E-4776-8404-0DC20F4AEF03}"/>
              </a:ext>
            </a:extLst>
          </p:cNvPr>
          <p:cNvSpPr/>
          <p:nvPr/>
        </p:nvSpPr>
        <p:spPr>
          <a:xfrm>
            <a:off x="2563906" y="2303929"/>
            <a:ext cx="3245223" cy="1730189"/>
          </a:xfrm>
          <a:prstGeom prst="flowChartOnlineStorage">
            <a:avLst/>
          </a:prstGeom>
          <a:solidFill>
            <a:schemeClr val="tx2">
              <a:lumMod val="25000"/>
              <a:lumOff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Stored Data 4">
            <a:extLst>
              <a:ext uri="{FF2B5EF4-FFF2-40B4-BE49-F238E27FC236}">
                <a16:creationId xmlns:a16="http://schemas.microsoft.com/office/drawing/2014/main" xmlns="" id="{F96EF200-5A74-4F58-AC71-F126D67A206E}"/>
              </a:ext>
            </a:extLst>
          </p:cNvPr>
          <p:cNvSpPr/>
          <p:nvPr/>
        </p:nvSpPr>
        <p:spPr>
          <a:xfrm rot="10800000">
            <a:off x="5728446" y="2303928"/>
            <a:ext cx="3442447" cy="1730189"/>
          </a:xfrm>
          <a:prstGeom prst="flowChartOnlineStorage">
            <a:avLst/>
          </a:prstGeom>
          <a:solidFill>
            <a:schemeClr val="tx2">
              <a:lumMod val="25000"/>
              <a:lumOff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xmlns="" id="{42B2B3C1-9739-4CC6-BE57-1AC41B579130}"/>
              </a:ext>
            </a:extLst>
          </p:cNvPr>
          <p:cNvSpPr txBox="1"/>
          <p:nvPr/>
        </p:nvSpPr>
        <p:spPr>
          <a:xfrm>
            <a:off x="3115235" y="2984357"/>
            <a:ext cx="2061882" cy="523220"/>
          </a:xfrm>
          <a:prstGeom prst="rect">
            <a:avLst/>
          </a:prstGeom>
          <a:noFill/>
        </p:spPr>
        <p:txBody>
          <a:bodyPr wrap="square" rtlCol="0">
            <a:spAutoFit/>
          </a:bodyPr>
          <a:lstStyle/>
          <a:p>
            <a:r>
              <a:rPr lang="hi-IN" sz="2800" b="1" dirty="0">
                <a:latin typeface="Mangal" panose="02040503050203030202" pitchFamily="18" charset="0"/>
                <a:cs typeface="Mangal" panose="02040503050203030202" pitchFamily="18" charset="0"/>
              </a:rPr>
              <a:t>बाह्य </a:t>
            </a:r>
            <a:r>
              <a:rPr lang="hi-IN" sz="2800" b="1" dirty="0" smtClean="0">
                <a:latin typeface="Mangal" panose="02040503050203030202" pitchFamily="18" charset="0"/>
                <a:cs typeface="Mangal" panose="02040503050203030202" pitchFamily="18" charset="0"/>
              </a:rPr>
              <a:t>हेतु</a:t>
            </a:r>
            <a:endParaRPr lang="en-IN" sz="2800" b="1" dirty="0">
              <a:latin typeface="Mangal" panose="02040503050203030202" pitchFamily="18" charset="0"/>
              <a:cs typeface="Mangal" panose="02040503050203030202" pitchFamily="18" charset="0"/>
            </a:endParaRPr>
          </a:p>
        </p:txBody>
      </p:sp>
      <p:sp>
        <p:nvSpPr>
          <p:cNvPr id="7" name="TextBox 6">
            <a:extLst>
              <a:ext uri="{FF2B5EF4-FFF2-40B4-BE49-F238E27FC236}">
                <a16:creationId xmlns:a16="http://schemas.microsoft.com/office/drawing/2014/main" xmlns="" id="{E3ECE8C5-5EB3-495B-A3DC-F0B61D7C27F0}"/>
              </a:ext>
            </a:extLst>
          </p:cNvPr>
          <p:cNvSpPr txBox="1"/>
          <p:nvPr/>
        </p:nvSpPr>
        <p:spPr>
          <a:xfrm>
            <a:off x="6701118" y="2984357"/>
            <a:ext cx="2868706" cy="523220"/>
          </a:xfrm>
          <a:prstGeom prst="rect">
            <a:avLst/>
          </a:prstGeom>
          <a:noFill/>
        </p:spPr>
        <p:txBody>
          <a:bodyPr wrap="square" rtlCol="0">
            <a:spAutoFit/>
          </a:bodyPr>
          <a:lstStyle/>
          <a:p>
            <a:r>
              <a:rPr lang="en-IN" sz="2800" b="1" dirty="0" err="1">
                <a:latin typeface="Mangal" panose="02040503050203030202" pitchFamily="18" charset="0"/>
                <a:cs typeface="Mangal" panose="02040503050203030202" pitchFamily="18" charset="0"/>
              </a:rPr>
              <a:t>आभ्यंतर</a:t>
            </a:r>
            <a:r>
              <a:rPr lang="en-IN" sz="2800" dirty="0">
                <a:latin typeface="Mangal" panose="02040503050203030202" pitchFamily="18" charset="0"/>
                <a:cs typeface="Mangal" panose="02040503050203030202" pitchFamily="18" charset="0"/>
              </a:rPr>
              <a:t> </a:t>
            </a:r>
            <a:r>
              <a:rPr lang="hi-IN" sz="2800" b="1" dirty="0" smtClean="0">
                <a:latin typeface="Mangal" panose="02040503050203030202" pitchFamily="18" charset="0"/>
                <a:cs typeface="Mangal" panose="02040503050203030202" pitchFamily="18" charset="0"/>
              </a:rPr>
              <a:t>हेतु</a:t>
            </a:r>
            <a:endParaRPr lang="en-IN" sz="2800" b="1" dirty="0">
              <a:latin typeface="Mangal" panose="02040503050203030202" pitchFamily="18" charset="0"/>
              <a:cs typeface="Mangal" panose="02040503050203030202" pitchFamily="18" charset="0"/>
            </a:endParaRPr>
          </a:p>
        </p:txBody>
      </p:sp>
      <p:sp>
        <p:nvSpPr>
          <p:cNvPr id="8" name="TextBox 7">
            <a:extLst>
              <a:ext uri="{FF2B5EF4-FFF2-40B4-BE49-F238E27FC236}">
                <a16:creationId xmlns:a16="http://schemas.microsoft.com/office/drawing/2014/main" xmlns="" id="{A4CC34BE-D52D-4252-A5F2-6F19C99C5EA4}"/>
              </a:ext>
            </a:extLst>
          </p:cNvPr>
          <p:cNvSpPr txBox="1"/>
          <p:nvPr/>
        </p:nvSpPr>
        <p:spPr>
          <a:xfrm>
            <a:off x="5551118" y="2584362"/>
            <a:ext cx="399485" cy="1384995"/>
          </a:xfrm>
          <a:prstGeom prst="rect">
            <a:avLst/>
          </a:prstGeom>
          <a:noFill/>
        </p:spPr>
        <p:txBody>
          <a:bodyPr wrap="square" rtlCol="0">
            <a:spAutoFit/>
          </a:bodyPr>
          <a:lstStyle/>
          <a:p>
            <a:r>
              <a:rPr lang="hi-IN" sz="2800" b="1" dirty="0">
                <a:latin typeface="Mangal" panose="02040503050203030202" pitchFamily="18" charset="0"/>
                <a:cs typeface="Mangal" panose="02040503050203030202" pitchFamily="18" charset="0"/>
              </a:rPr>
              <a:t>निदान</a:t>
            </a:r>
            <a:endParaRPr lang="en-IN" sz="2800" dirty="0"/>
          </a:p>
        </p:txBody>
      </p:sp>
    </p:spTree>
    <p:extLst>
      <p:ext uri="{BB962C8B-B14F-4D97-AF65-F5344CB8AC3E}">
        <p14:creationId xmlns:p14="http://schemas.microsoft.com/office/powerpoint/2010/main" val="71489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anim calcmode="lin" valueType="num">
                                      <p:cBhvr>
                                        <p:cTn id="26" dur="2000" fill="hold"/>
                                        <p:tgtEl>
                                          <p:spTgt spid="6"/>
                                        </p:tgtEl>
                                        <p:attrNameLst>
                                          <p:attrName>ppt_w</p:attrName>
                                        </p:attrNameLst>
                                      </p:cBhvr>
                                      <p:tavLst>
                                        <p:tav tm="0" fmla="#ppt_w*sin(2.5*pi*$)">
                                          <p:val>
                                            <p:fltVal val="0"/>
                                          </p:val>
                                        </p:tav>
                                        <p:tav tm="100000">
                                          <p:val>
                                            <p:fltVal val="1"/>
                                          </p:val>
                                        </p:tav>
                                      </p:tavLst>
                                    </p:anim>
                                    <p:anim calcmode="lin" valueType="num">
                                      <p:cBhvr>
                                        <p:cTn id="27" dur="2000" fill="hold"/>
                                        <p:tgtEl>
                                          <p:spTgt spid="6"/>
                                        </p:tgtEl>
                                        <p:attrNameLst>
                                          <p:attrName>ppt_h</p:attrName>
                                        </p:attrNameLst>
                                      </p:cBhvr>
                                      <p:tavLst>
                                        <p:tav tm="0">
                                          <p:val>
                                            <p:strVal val="#ppt_h"/>
                                          </p:val>
                                        </p:tav>
                                        <p:tav tm="100000">
                                          <p:val>
                                            <p:strVal val="#ppt_h"/>
                                          </p:val>
                                        </p:tav>
                                      </p:tavLst>
                                    </p:anim>
                                  </p:childTnLst>
                                </p:cTn>
                              </p:par>
                              <p:par>
                                <p:cTn id="28" presetID="45"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2000"/>
                                        <p:tgtEl>
                                          <p:spTgt spid="4"/>
                                        </p:tgtEl>
                                      </p:cBhvr>
                                    </p:animEffect>
                                    <p:anim calcmode="lin" valueType="num">
                                      <p:cBhvr>
                                        <p:cTn id="31" dur="2000" fill="hold"/>
                                        <p:tgtEl>
                                          <p:spTgt spid="4"/>
                                        </p:tgtEl>
                                        <p:attrNameLst>
                                          <p:attrName>ppt_w</p:attrName>
                                        </p:attrNameLst>
                                      </p:cBhvr>
                                      <p:tavLst>
                                        <p:tav tm="0" fmla="#ppt_w*sin(2.5*pi*$)">
                                          <p:val>
                                            <p:fltVal val="0"/>
                                          </p:val>
                                        </p:tav>
                                        <p:tav tm="100000">
                                          <p:val>
                                            <p:fltVal val="1"/>
                                          </p:val>
                                        </p:tav>
                                      </p:tavLst>
                                    </p:anim>
                                    <p:anim calcmode="lin" valueType="num">
                                      <p:cBhvr>
                                        <p:cTn id="32"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000"/>
                                        <p:tgtEl>
                                          <p:spTgt spid="7"/>
                                        </p:tgtEl>
                                      </p:cBhvr>
                                    </p:animEffect>
                                    <p:anim calcmode="lin" valueType="num">
                                      <p:cBhvr>
                                        <p:cTn id="38" dur="2000" fill="hold"/>
                                        <p:tgtEl>
                                          <p:spTgt spid="7"/>
                                        </p:tgtEl>
                                        <p:attrNameLst>
                                          <p:attrName>ppt_w</p:attrName>
                                        </p:attrNameLst>
                                      </p:cBhvr>
                                      <p:tavLst>
                                        <p:tav tm="0" fmla="#ppt_w*sin(2.5*pi*$)">
                                          <p:val>
                                            <p:fltVal val="0"/>
                                          </p:val>
                                        </p:tav>
                                        <p:tav tm="100000">
                                          <p:val>
                                            <p:fltVal val="1"/>
                                          </p:val>
                                        </p:tav>
                                      </p:tavLst>
                                    </p:anim>
                                    <p:anim calcmode="lin" valueType="num">
                                      <p:cBhvr>
                                        <p:cTn id="39" dur="2000" fill="hold"/>
                                        <p:tgtEl>
                                          <p:spTgt spid="7"/>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2000"/>
                                        <p:tgtEl>
                                          <p:spTgt spid="5"/>
                                        </p:tgtEl>
                                      </p:cBhvr>
                                    </p:animEffect>
                                    <p:anim calcmode="lin" valueType="num">
                                      <p:cBhvr>
                                        <p:cTn id="43" dur="2000" fill="hold"/>
                                        <p:tgtEl>
                                          <p:spTgt spid="5"/>
                                        </p:tgtEl>
                                        <p:attrNameLst>
                                          <p:attrName>ppt_w</p:attrName>
                                        </p:attrNameLst>
                                      </p:cBhvr>
                                      <p:tavLst>
                                        <p:tav tm="0" fmla="#ppt_w*sin(2.5*pi*$)">
                                          <p:val>
                                            <p:fltVal val="0"/>
                                          </p:val>
                                        </p:tav>
                                        <p:tav tm="100000">
                                          <p:val>
                                            <p:fltVal val="1"/>
                                          </p:val>
                                        </p:tav>
                                      </p:tavLst>
                                    </p:anim>
                                    <p:anim calcmode="lin" valueType="num">
                                      <p:cBhvr>
                                        <p:cTn id="44"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D12FB49-FADF-437F-A56C-2B2C40E716A9}"/>
              </a:ext>
            </a:extLst>
          </p:cNvPr>
          <p:cNvSpPr txBox="1"/>
          <p:nvPr/>
        </p:nvSpPr>
        <p:spPr>
          <a:xfrm>
            <a:off x="1344705" y="953086"/>
            <a:ext cx="5342965" cy="461665"/>
          </a:xfrm>
          <a:prstGeom prst="rect">
            <a:avLst/>
          </a:prstGeom>
          <a:noFill/>
        </p:spPr>
        <p:txBody>
          <a:bodyPr wrap="square" rtlCol="0">
            <a:spAutoFit/>
          </a:bodyPr>
          <a:lstStyle/>
          <a:p>
            <a:r>
              <a:rPr lang="hi-IN" sz="2400" b="1" dirty="0">
                <a:latin typeface="Mangal" panose="02040503050203030202" pitchFamily="18" charset="0"/>
                <a:cs typeface="Mangal" panose="02040503050203030202" pitchFamily="18" charset="0"/>
              </a:rPr>
              <a:t>बाह्य </a:t>
            </a:r>
            <a:r>
              <a:rPr lang="hi-IN" sz="2400" b="1" dirty="0" smtClean="0">
                <a:latin typeface="Mangal" panose="02040503050203030202" pitchFamily="18" charset="0"/>
                <a:cs typeface="Mangal" panose="02040503050203030202" pitchFamily="18" charset="0"/>
              </a:rPr>
              <a:t>हेतु</a:t>
            </a:r>
            <a:r>
              <a:rPr lang="en-IN" sz="2400" b="1" dirty="0" smtClean="0">
                <a:latin typeface="Mangal" panose="02040503050203030202" pitchFamily="18" charset="0"/>
                <a:cs typeface="Mangal" panose="02040503050203030202" pitchFamily="18" charset="0"/>
              </a:rPr>
              <a:t> </a:t>
            </a:r>
            <a:r>
              <a:rPr lang="en-US" sz="2400" b="1" dirty="0" smtClean="0">
                <a:latin typeface="Times New Roman" panose="02020603050405020304" pitchFamily="18" charset="0"/>
                <a:cs typeface="Times New Roman" panose="02020603050405020304" pitchFamily="18" charset="0"/>
              </a:rPr>
              <a:t>(Exogenous </a:t>
            </a:r>
            <a:r>
              <a:rPr lang="en-US" sz="2400" b="1" dirty="0">
                <a:latin typeface="Times New Roman" panose="02020603050405020304" pitchFamily="18" charset="0"/>
                <a:cs typeface="Times New Roman" panose="02020603050405020304" pitchFamily="18" charset="0"/>
              </a:rPr>
              <a:t>Agents)</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B52A075C-B7B4-46FE-8A57-26BE5D928C09}"/>
              </a:ext>
            </a:extLst>
          </p:cNvPr>
          <p:cNvSpPr txBox="1"/>
          <p:nvPr/>
        </p:nvSpPr>
        <p:spPr>
          <a:xfrm>
            <a:off x="906824" y="1545819"/>
            <a:ext cx="7985884" cy="4093428"/>
          </a:xfrm>
          <a:prstGeom prst="rect">
            <a:avLst/>
          </a:prstGeom>
          <a:noFill/>
        </p:spPr>
        <p:txBody>
          <a:bodyPr wrap="square">
            <a:spAutoFit/>
          </a:bodyPr>
          <a:lstStyle/>
          <a:p>
            <a:r>
              <a:rPr lang="en-IN" sz="2000" dirty="0" err="1"/>
              <a:t>तत्र</a:t>
            </a:r>
            <a:r>
              <a:rPr lang="en-IN" sz="2000" dirty="0"/>
              <a:t> </a:t>
            </a:r>
            <a:r>
              <a:rPr lang="en-IN" sz="2000" dirty="0" err="1"/>
              <a:t>बाह्या</a:t>
            </a:r>
            <a:r>
              <a:rPr lang="en-IN" sz="2000" dirty="0"/>
              <a:t> </a:t>
            </a:r>
            <a:r>
              <a:rPr lang="en-IN" sz="2000" dirty="0" err="1"/>
              <a:t>आहाराचार</a:t>
            </a:r>
            <a:r>
              <a:rPr lang="en-IN" sz="2000" dirty="0"/>
              <a:t> </a:t>
            </a:r>
            <a:r>
              <a:rPr lang="en-IN" sz="2000" dirty="0" err="1"/>
              <a:t>कालादयः</a:t>
            </a:r>
            <a:r>
              <a:rPr lang="en-IN" sz="2000" dirty="0"/>
              <a:t> । </a:t>
            </a:r>
            <a:r>
              <a:rPr lang="en-IN" sz="2000" dirty="0" err="1"/>
              <a:t>विजयरक्षित-मधुकोष</a:t>
            </a:r>
            <a:r>
              <a:rPr lang="en-IN" sz="2000" dirty="0"/>
              <a:t> .</a:t>
            </a:r>
            <a:r>
              <a:rPr lang="en-IN" sz="2000" dirty="0" err="1"/>
              <a:t>मा.नि</a:t>
            </a:r>
            <a:r>
              <a:rPr lang="en-IN" sz="2000" dirty="0"/>
              <a:t>. ¼</a:t>
            </a:r>
          </a:p>
          <a:p>
            <a:endParaRPr lang="en-IN" sz="2000" dirty="0"/>
          </a:p>
          <a:p>
            <a:r>
              <a:rPr lang="en-IN" sz="2000" dirty="0" err="1"/>
              <a:t>एतत्</a:t>
            </a:r>
            <a:r>
              <a:rPr lang="en-IN" sz="2000" dirty="0"/>
              <a:t> </a:t>
            </a:r>
            <a:r>
              <a:rPr lang="en-IN" sz="2000" dirty="0" err="1"/>
              <a:t>अभिप्रायेण</a:t>
            </a:r>
            <a:r>
              <a:rPr lang="en-IN" sz="2000" dirty="0"/>
              <a:t>- </a:t>
            </a:r>
            <a:r>
              <a:rPr lang="en-IN" sz="2000" dirty="0" err="1"/>
              <a:t>व्यायामात्</a:t>
            </a:r>
            <a:r>
              <a:rPr lang="en-IN" sz="2000" dirty="0"/>
              <a:t>, </a:t>
            </a:r>
            <a:r>
              <a:rPr lang="en-IN" sz="2000" dirty="0" err="1"/>
              <a:t>अपतर्पणात्</a:t>
            </a:r>
            <a:r>
              <a:rPr lang="en-IN" sz="2000" dirty="0"/>
              <a:t>, </a:t>
            </a:r>
            <a:r>
              <a:rPr lang="en-IN" sz="2000" dirty="0" err="1"/>
              <a:t>प्रपतनात्</a:t>
            </a:r>
            <a:r>
              <a:rPr lang="en-IN" sz="2000" dirty="0"/>
              <a:t> </a:t>
            </a:r>
            <a:r>
              <a:rPr lang="en-IN" sz="2000" dirty="0" err="1"/>
              <a:t>भंगात्</a:t>
            </a:r>
            <a:r>
              <a:rPr lang="en-IN" sz="2000" dirty="0"/>
              <a:t> </a:t>
            </a:r>
            <a:r>
              <a:rPr lang="en-IN" sz="2000" dirty="0" err="1"/>
              <a:t>क्षयात्</a:t>
            </a:r>
            <a:r>
              <a:rPr lang="en-IN" sz="2000" dirty="0"/>
              <a:t> </a:t>
            </a:r>
            <a:r>
              <a:rPr lang="en-IN" sz="2000" dirty="0" err="1"/>
              <a:t>जागरणात्</a:t>
            </a:r>
            <a:r>
              <a:rPr lang="en-IN" sz="2000" dirty="0"/>
              <a:t> </a:t>
            </a:r>
            <a:r>
              <a:rPr lang="en-IN" sz="2000" dirty="0" err="1"/>
              <a:t>वेगाणा</a:t>
            </a:r>
            <a:r>
              <a:rPr lang="en-IN" sz="2000" dirty="0"/>
              <a:t> </a:t>
            </a:r>
            <a:r>
              <a:rPr lang="en-IN" sz="2000" dirty="0" err="1"/>
              <a:t>विधारणात्</a:t>
            </a:r>
            <a:r>
              <a:rPr lang="en-IN" sz="2000" dirty="0"/>
              <a:t>, </a:t>
            </a:r>
            <a:r>
              <a:rPr lang="en-IN" sz="2000" dirty="0" err="1"/>
              <a:t>रुक्षक्ष</a:t>
            </a:r>
            <a:r>
              <a:rPr lang="en-IN" sz="2000" dirty="0"/>
              <a:t> </a:t>
            </a:r>
            <a:r>
              <a:rPr lang="en-IN" sz="2000" dirty="0" err="1"/>
              <a:t>कषायतिक्त</a:t>
            </a:r>
            <a:r>
              <a:rPr lang="en-IN" sz="2000" dirty="0"/>
              <a:t> </a:t>
            </a:r>
            <a:r>
              <a:rPr lang="en-IN" sz="2000" dirty="0" err="1"/>
              <a:t>कटुभिः</a:t>
            </a:r>
            <a:r>
              <a:rPr lang="en-IN" sz="2000" dirty="0"/>
              <a:t> </a:t>
            </a:r>
            <a:r>
              <a:rPr lang="en-IN" sz="2000" dirty="0" err="1"/>
              <a:t>प्रकोपं</a:t>
            </a:r>
            <a:r>
              <a:rPr lang="en-IN" sz="2000" dirty="0"/>
              <a:t> </a:t>
            </a:r>
            <a:r>
              <a:rPr lang="en-IN" sz="2000" dirty="0" err="1"/>
              <a:t>व्रजेत</a:t>
            </a:r>
            <a:r>
              <a:rPr lang="en-IN" sz="2000" dirty="0"/>
              <a:t> </a:t>
            </a:r>
            <a:r>
              <a:rPr lang="en-IN" sz="2000" dirty="0" err="1"/>
              <a:t>वायुः</a:t>
            </a:r>
            <a:r>
              <a:rPr lang="en-IN" sz="2000" dirty="0"/>
              <a:t> (</a:t>
            </a:r>
            <a:r>
              <a:rPr lang="en-IN" sz="2000" dirty="0" err="1"/>
              <a:t>तीसटाचार्य</a:t>
            </a:r>
            <a:r>
              <a:rPr lang="en-IN" sz="2000" dirty="0"/>
              <a:t>)</a:t>
            </a:r>
          </a:p>
          <a:p>
            <a:endParaRPr lang="en-IN" sz="2000" dirty="0"/>
          </a:p>
          <a:p>
            <a:r>
              <a:rPr lang="en-IN" sz="2000" dirty="0"/>
              <a:t>1. Dietary agents (</a:t>
            </a:r>
            <a:r>
              <a:rPr lang="en-IN" sz="2000" dirty="0" err="1"/>
              <a:t>बाह्य</a:t>
            </a:r>
            <a:r>
              <a:rPr lang="en-IN" sz="2000" dirty="0"/>
              <a:t> </a:t>
            </a:r>
            <a:r>
              <a:rPr lang="en-IN" sz="2000" dirty="0" err="1"/>
              <a:t>आहार</a:t>
            </a:r>
            <a:r>
              <a:rPr lang="en-IN" sz="2000" dirty="0"/>
              <a:t>) </a:t>
            </a:r>
            <a:r>
              <a:rPr lang="en-IN" sz="2000" dirty="0" err="1"/>
              <a:t>अपतर्पणात</a:t>
            </a:r>
            <a:r>
              <a:rPr lang="en-IN" sz="2000" dirty="0"/>
              <a:t>,</a:t>
            </a:r>
          </a:p>
          <a:p>
            <a:r>
              <a:rPr lang="en-IN" sz="2000" dirty="0"/>
              <a:t>....</a:t>
            </a:r>
            <a:r>
              <a:rPr lang="en-IN" sz="2000" dirty="0" err="1"/>
              <a:t>रूक्षक्षोभ</a:t>
            </a:r>
            <a:r>
              <a:rPr lang="en-IN" sz="2000" dirty="0"/>
              <a:t> </a:t>
            </a:r>
            <a:r>
              <a:rPr lang="en-IN" sz="2000" dirty="0" err="1"/>
              <a:t>कषायतिक्त</a:t>
            </a:r>
            <a:r>
              <a:rPr lang="en-IN" sz="2000" dirty="0"/>
              <a:t> </a:t>
            </a:r>
            <a:r>
              <a:rPr lang="en-IN" sz="2000" dirty="0" err="1"/>
              <a:t>कटुभिः</a:t>
            </a:r>
            <a:r>
              <a:rPr lang="en-IN" sz="2000" dirty="0"/>
              <a:t> </a:t>
            </a:r>
            <a:r>
              <a:rPr lang="en-IN" sz="2000" dirty="0" err="1"/>
              <a:t>प्रकोपं</a:t>
            </a:r>
            <a:r>
              <a:rPr lang="en-IN" sz="2000" dirty="0"/>
              <a:t> </a:t>
            </a:r>
            <a:r>
              <a:rPr lang="en-IN" sz="2000" dirty="0" err="1"/>
              <a:t>व्रजेत</a:t>
            </a:r>
            <a:r>
              <a:rPr lang="en-IN" sz="2000" dirty="0"/>
              <a:t> </a:t>
            </a:r>
            <a:r>
              <a:rPr lang="en-IN" sz="2000" dirty="0" err="1"/>
              <a:t>वायुः</a:t>
            </a:r>
            <a:r>
              <a:rPr lang="en-IN" sz="2000" dirty="0"/>
              <a:t> (</a:t>
            </a:r>
            <a:r>
              <a:rPr lang="en-IN" sz="2000" dirty="0" err="1"/>
              <a:t>तीसटाचार्य</a:t>
            </a:r>
            <a:r>
              <a:rPr lang="en-IN" sz="2000" dirty="0"/>
              <a:t>)</a:t>
            </a:r>
          </a:p>
          <a:p>
            <a:r>
              <a:rPr lang="en-IN" sz="2000" dirty="0"/>
              <a:t>E.g. Starvation, eating dry, astringent, bitter and chilly substances, aggravates Vata.</a:t>
            </a:r>
          </a:p>
          <a:p>
            <a:endParaRPr lang="en-IN" sz="2000" dirty="0"/>
          </a:p>
          <a:p>
            <a:r>
              <a:rPr lang="en-IN" sz="2000" dirty="0"/>
              <a:t>2. Lifestyle agents (</a:t>
            </a:r>
            <a:r>
              <a:rPr lang="en-IN" sz="2000" dirty="0" err="1"/>
              <a:t>बाह्य</a:t>
            </a:r>
            <a:r>
              <a:rPr lang="en-IN" sz="2000" dirty="0"/>
              <a:t> (</a:t>
            </a:r>
            <a:r>
              <a:rPr lang="en-IN" sz="2000" dirty="0" err="1"/>
              <a:t>आचार</a:t>
            </a:r>
            <a:r>
              <a:rPr lang="en-IN" sz="2000" dirty="0"/>
              <a:t>). </a:t>
            </a:r>
            <a:r>
              <a:rPr lang="en-IN" sz="2000" dirty="0" err="1"/>
              <a:t>व्यायामात्</a:t>
            </a:r>
            <a:r>
              <a:rPr lang="en-IN" sz="2000" dirty="0"/>
              <a:t>... </a:t>
            </a:r>
            <a:r>
              <a:rPr lang="en-IN" sz="2000" dirty="0" err="1"/>
              <a:t>जागरणात्</a:t>
            </a:r>
            <a:r>
              <a:rPr lang="en-IN" sz="2000" dirty="0"/>
              <a:t> </a:t>
            </a:r>
            <a:r>
              <a:rPr lang="en-IN" sz="2000" dirty="0" err="1"/>
              <a:t>वेगाणा</a:t>
            </a:r>
            <a:r>
              <a:rPr lang="en-IN" sz="2000" dirty="0"/>
              <a:t> </a:t>
            </a:r>
            <a:r>
              <a:rPr lang="en-IN" sz="2000" dirty="0" err="1"/>
              <a:t>विधारणात्</a:t>
            </a:r>
            <a:r>
              <a:rPr lang="en-IN" sz="2000" dirty="0"/>
              <a:t>....</a:t>
            </a:r>
            <a:r>
              <a:rPr lang="en-IN" sz="2000" dirty="0" err="1"/>
              <a:t>प्रकोपं</a:t>
            </a:r>
            <a:r>
              <a:rPr lang="en-IN" sz="2000" dirty="0"/>
              <a:t> </a:t>
            </a:r>
            <a:r>
              <a:rPr lang="en-IN" sz="2000" dirty="0" err="1"/>
              <a:t>व्रजेत</a:t>
            </a:r>
            <a:r>
              <a:rPr lang="en-IN" sz="2000" dirty="0"/>
              <a:t> </a:t>
            </a:r>
            <a:r>
              <a:rPr lang="en-IN" sz="2000" dirty="0" err="1"/>
              <a:t>वायुः</a:t>
            </a:r>
            <a:r>
              <a:rPr lang="en-IN" sz="2000" dirty="0"/>
              <a:t> (</a:t>
            </a:r>
            <a:r>
              <a:rPr lang="en-IN" sz="2000" dirty="0" err="1"/>
              <a:t>तीसटाचार्य</a:t>
            </a:r>
            <a:r>
              <a:rPr lang="en-IN" sz="2000" dirty="0"/>
              <a:t>)</a:t>
            </a:r>
          </a:p>
          <a:p>
            <a:r>
              <a:rPr lang="en-IN" sz="2000" dirty="0"/>
              <a:t>E.g. Exercise, Night vigil, suppression of natural urges, aggravates </a:t>
            </a:r>
            <a:r>
              <a:rPr lang="en-IN" sz="2000" dirty="0" err="1"/>
              <a:t>vata</a:t>
            </a:r>
            <a:r>
              <a:rPr lang="en-IN" sz="2000" dirty="0"/>
              <a:t>.</a:t>
            </a:r>
          </a:p>
        </p:txBody>
      </p:sp>
      <p:pic>
        <p:nvPicPr>
          <p:cNvPr id="5" name="Picture 4">
            <a:extLst>
              <a:ext uri="{FF2B5EF4-FFF2-40B4-BE49-F238E27FC236}">
                <a16:creationId xmlns:a16="http://schemas.microsoft.com/office/drawing/2014/main" xmlns="" id="{6BBAEF2E-968D-4887-AAD5-96746AFCBE69}"/>
              </a:ext>
            </a:extLst>
          </p:cNvPr>
          <p:cNvPicPr>
            <a:picLocks noChangeAspect="1"/>
          </p:cNvPicPr>
          <p:nvPr/>
        </p:nvPicPr>
        <p:blipFill>
          <a:blip r:embed="rId2"/>
          <a:stretch>
            <a:fillRect/>
          </a:stretch>
        </p:blipFill>
        <p:spPr>
          <a:xfrm>
            <a:off x="9226409" y="4149969"/>
            <a:ext cx="2657425" cy="1800819"/>
          </a:xfrm>
          <a:prstGeom prst="rect">
            <a:avLst/>
          </a:prstGeom>
        </p:spPr>
      </p:pic>
    </p:spTree>
    <p:extLst>
      <p:ext uri="{BB962C8B-B14F-4D97-AF65-F5344CB8AC3E}">
        <p14:creationId xmlns:p14="http://schemas.microsoft.com/office/powerpoint/2010/main" val="299279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D541F94-AF1D-4C98-B556-7594BE7916DE}"/>
              </a:ext>
            </a:extLst>
          </p:cNvPr>
          <p:cNvSpPr txBox="1"/>
          <p:nvPr/>
        </p:nvSpPr>
        <p:spPr>
          <a:xfrm>
            <a:off x="932581" y="1486846"/>
            <a:ext cx="10031507" cy="1938992"/>
          </a:xfrm>
          <a:prstGeom prst="rect">
            <a:avLst/>
          </a:prstGeom>
          <a:noFill/>
        </p:spPr>
        <p:txBody>
          <a:bodyPr wrap="square">
            <a:spAutoFit/>
          </a:bodyPr>
          <a:lstStyle/>
          <a:p>
            <a:r>
              <a:rPr lang="en-IN" sz="2000" dirty="0"/>
              <a:t>3. Time agents (</a:t>
            </a:r>
            <a:r>
              <a:rPr lang="en-IN" sz="2000" dirty="0" err="1"/>
              <a:t>कालादयः</a:t>
            </a:r>
            <a:r>
              <a:rPr lang="en-IN" sz="2000" dirty="0"/>
              <a:t>)</a:t>
            </a:r>
          </a:p>
          <a:p>
            <a:r>
              <a:rPr lang="en-IN" sz="2000" dirty="0" err="1"/>
              <a:t>E.g.In</a:t>
            </a:r>
            <a:r>
              <a:rPr lang="en-IN" sz="2000" dirty="0"/>
              <a:t> old age Vata aggravated.</a:t>
            </a:r>
          </a:p>
          <a:p>
            <a:endParaRPr lang="en-IN" sz="2000" dirty="0"/>
          </a:p>
          <a:p>
            <a:r>
              <a:rPr lang="en-IN" sz="2000" dirty="0"/>
              <a:t>4. Mechanical Agents:</a:t>
            </a:r>
          </a:p>
          <a:p>
            <a:r>
              <a:rPr lang="en-IN" sz="2000" dirty="0"/>
              <a:t>a] Fall from the height causing pain due to aggravation of Vata (</a:t>
            </a:r>
            <a:r>
              <a:rPr lang="en-IN" sz="2000" dirty="0" err="1"/>
              <a:t>प्रपतनात्</a:t>
            </a:r>
            <a:r>
              <a:rPr lang="en-IN" sz="2000" dirty="0"/>
              <a:t> ),</a:t>
            </a:r>
          </a:p>
          <a:p>
            <a:r>
              <a:rPr lang="en-IN" sz="2000" dirty="0"/>
              <a:t>b] Fractures causing pain due to aggravation of Vata (</a:t>
            </a:r>
            <a:r>
              <a:rPr lang="en-IN" sz="2000" dirty="0" err="1"/>
              <a:t>भंगात्</a:t>
            </a:r>
            <a:r>
              <a:rPr lang="en-IN" sz="2000" dirty="0"/>
              <a:t> )</a:t>
            </a:r>
          </a:p>
        </p:txBody>
      </p:sp>
      <p:pic>
        <p:nvPicPr>
          <p:cNvPr id="3" name="Picture 2">
            <a:extLst>
              <a:ext uri="{FF2B5EF4-FFF2-40B4-BE49-F238E27FC236}">
                <a16:creationId xmlns:a16="http://schemas.microsoft.com/office/drawing/2014/main" xmlns="" id="{64E284BD-FB01-4C96-B9A4-915F88530283}"/>
              </a:ext>
            </a:extLst>
          </p:cNvPr>
          <p:cNvPicPr>
            <a:picLocks noChangeAspect="1"/>
          </p:cNvPicPr>
          <p:nvPr/>
        </p:nvPicPr>
        <p:blipFill>
          <a:blip r:embed="rId2"/>
          <a:stretch>
            <a:fillRect/>
          </a:stretch>
        </p:blipFill>
        <p:spPr>
          <a:xfrm>
            <a:off x="9473142" y="4203024"/>
            <a:ext cx="1711277" cy="1603115"/>
          </a:xfrm>
          <a:prstGeom prst="rect">
            <a:avLst/>
          </a:prstGeom>
        </p:spPr>
      </p:pic>
      <p:pic>
        <p:nvPicPr>
          <p:cNvPr id="4" name="Picture 3">
            <a:extLst>
              <a:ext uri="{FF2B5EF4-FFF2-40B4-BE49-F238E27FC236}">
                <a16:creationId xmlns:a16="http://schemas.microsoft.com/office/drawing/2014/main" xmlns="" id="{74A29E30-D75C-4C6B-B558-C8F385BEA39C}"/>
              </a:ext>
            </a:extLst>
          </p:cNvPr>
          <p:cNvPicPr>
            <a:picLocks noChangeAspect="1"/>
          </p:cNvPicPr>
          <p:nvPr/>
        </p:nvPicPr>
        <p:blipFill>
          <a:blip r:embed="rId3"/>
          <a:stretch>
            <a:fillRect/>
          </a:stretch>
        </p:blipFill>
        <p:spPr>
          <a:xfrm>
            <a:off x="9473143" y="2384620"/>
            <a:ext cx="1711277" cy="1496958"/>
          </a:xfrm>
          <a:prstGeom prst="rect">
            <a:avLst/>
          </a:prstGeom>
        </p:spPr>
      </p:pic>
      <p:pic>
        <p:nvPicPr>
          <p:cNvPr id="5" name="Picture 4">
            <a:extLst>
              <a:ext uri="{FF2B5EF4-FFF2-40B4-BE49-F238E27FC236}">
                <a16:creationId xmlns:a16="http://schemas.microsoft.com/office/drawing/2014/main" xmlns="" id="{EF911923-C3DC-47A7-BEC0-AC91403895EB}"/>
              </a:ext>
            </a:extLst>
          </p:cNvPr>
          <p:cNvPicPr>
            <a:picLocks noChangeAspect="1"/>
          </p:cNvPicPr>
          <p:nvPr/>
        </p:nvPicPr>
        <p:blipFill>
          <a:blip r:embed="rId4"/>
          <a:stretch>
            <a:fillRect/>
          </a:stretch>
        </p:blipFill>
        <p:spPr>
          <a:xfrm>
            <a:off x="9419353" y="830321"/>
            <a:ext cx="1765066" cy="1274217"/>
          </a:xfrm>
          <a:prstGeom prst="rect">
            <a:avLst/>
          </a:prstGeom>
        </p:spPr>
      </p:pic>
    </p:spTree>
    <p:extLst>
      <p:ext uri="{BB962C8B-B14F-4D97-AF65-F5344CB8AC3E}">
        <p14:creationId xmlns:p14="http://schemas.microsoft.com/office/powerpoint/2010/main" val="224502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71C714C-5E98-4CC5-87A1-98E1B19452C3}"/>
              </a:ext>
            </a:extLst>
          </p:cNvPr>
          <p:cNvSpPr txBox="1"/>
          <p:nvPr/>
        </p:nvSpPr>
        <p:spPr>
          <a:xfrm>
            <a:off x="1066800" y="1308847"/>
            <a:ext cx="6804212" cy="461665"/>
          </a:xfrm>
          <a:prstGeom prst="rect">
            <a:avLst/>
          </a:prstGeom>
          <a:noFill/>
        </p:spPr>
        <p:txBody>
          <a:bodyPr wrap="square" rtlCol="0">
            <a:spAutoFit/>
          </a:bodyPr>
          <a:lstStyle/>
          <a:p>
            <a:r>
              <a:rPr lang="en-IN" sz="2400" b="1" dirty="0" err="1">
                <a:latin typeface="Mangal" panose="02040503050203030202" pitchFamily="18" charset="0"/>
                <a:cs typeface="Mangal" panose="02040503050203030202" pitchFamily="18" charset="0"/>
              </a:rPr>
              <a:t>आभ्यंतर</a:t>
            </a:r>
            <a:r>
              <a:rPr lang="en-IN" sz="2400" dirty="0">
                <a:latin typeface="Mangal" panose="02040503050203030202" pitchFamily="18" charset="0"/>
                <a:cs typeface="Mangal" panose="02040503050203030202" pitchFamily="18" charset="0"/>
              </a:rPr>
              <a:t> </a:t>
            </a:r>
            <a:r>
              <a:rPr lang="hi-IN" sz="2400" b="1" dirty="0" smtClean="0">
                <a:latin typeface="Mangal" panose="02040503050203030202" pitchFamily="18" charset="0"/>
                <a:cs typeface="Mangal" panose="02040503050203030202" pitchFamily="18" charset="0"/>
              </a:rPr>
              <a:t>हेतु</a:t>
            </a:r>
            <a:r>
              <a:rPr lang="en-IN" sz="2400" b="1" dirty="0" smtClean="0">
                <a:latin typeface="Mangal" panose="02040503050203030202" pitchFamily="18" charset="0"/>
                <a:cs typeface="Mangal" panose="02040503050203030202" pitchFamily="18" charset="0"/>
              </a:rPr>
              <a:t> </a:t>
            </a:r>
            <a:r>
              <a:rPr lang="en-US" sz="2400" b="1" dirty="0" smtClean="0">
                <a:latin typeface="Times New Roman" panose="02020603050405020304" pitchFamily="18" charset="0"/>
                <a:cs typeface="Times New Roman" panose="02020603050405020304" pitchFamily="18" charset="0"/>
              </a:rPr>
              <a:t>(Endogenous </a:t>
            </a:r>
            <a:r>
              <a:rPr lang="en-US" sz="2400" b="1" dirty="0">
                <a:latin typeface="Times New Roman" panose="02020603050405020304" pitchFamily="18" charset="0"/>
                <a:cs typeface="Times New Roman" panose="02020603050405020304" pitchFamily="18" charset="0"/>
              </a:rPr>
              <a:t>Agents) </a:t>
            </a:r>
            <a:endParaRPr lang="en-IN" sz="2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EC9D391C-3B3F-4C6A-B6CB-A27FEC12E56A}"/>
              </a:ext>
            </a:extLst>
          </p:cNvPr>
          <p:cNvSpPr txBox="1"/>
          <p:nvPr/>
        </p:nvSpPr>
        <p:spPr>
          <a:xfrm>
            <a:off x="1066799" y="2223247"/>
            <a:ext cx="10685929" cy="3046988"/>
          </a:xfrm>
          <a:prstGeom prst="rect">
            <a:avLst/>
          </a:prstGeom>
          <a:noFill/>
        </p:spPr>
        <p:txBody>
          <a:bodyPr wrap="square">
            <a:spAutoFit/>
          </a:bodyPr>
          <a:lstStyle/>
          <a:p>
            <a:pPr algn="just"/>
            <a:r>
              <a:rPr lang="en-IN" sz="2400" dirty="0" err="1">
                <a:latin typeface="Mangal" panose="02040503050203030202" pitchFamily="18" charset="0"/>
                <a:cs typeface="Mangal" panose="02040503050203030202" pitchFamily="18" charset="0"/>
              </a:rPr>
              <a:t>आभ्यंतर</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हेतू</a:t>
            </a:r>
            <a:r>
              <a:rPr lang="en-IN" sz="2400" dirty="0">
                <a:latin typeface="Mangal" panose="02040503050203030202" pitchFamily="18" charset="0"/>
                <a:cs typeface="Mangal" panose="02040503050203030202" pitchFamily="18" charset="0"/>
              </a:rPr>
              <a:t> </a:t>
            </a:r>
            <a:r>
              <a:rPr lang="en-IN" sz="2400" dirty="0" smtClean="0">
                <a:latin typeface="Mangal" panose="02040503050203030202" pitchFamily="18" charset="0"/>
                <a:cs typeface="Mangal" panose="02040503050203030202" pitchFamily="18" charset="0"/>
              </a:rPr>
              <a:t>:(</a:t>
            </a:r>
            <a:r>
              <a:rPr lang="en-IN" sz="2400" dirty="0" err="1">
                <a:latin typeface="Mangal" panose="02040503050203030202" pitchFamily="18" charset="0"/>
                <a:cs typeface="Mangal" panose="02040503050203030202" pitchFamily="18" charset="0"/>
              </a:rPr>
              <a:t>निज</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आभ्यन्तरा</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यथा</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दोषा</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दूष्याश्च</a:t>
            </a:r>
            <a:endParaRPr lang="en-IN" sz="2400" dirty="0">
              <a:latin typeface="Mangal" panose="02040503050203030202" pitchFamily="18" charset="0"/>
              <a:cs typeface="Mangal" panose="02040503050203030202" pitchFamily="18" charset="0"/>
            </a:endParaRPr>
          </a:p>
          <a:p>
            <a:pPr algn="just"/>
            <a:r>
              <a:rPr lang="en-IN" sz="2400" dirty="0" err="1">
                <a:latin typeface="Mangal" panose="02040503050203030202" pitchFamily="18" charset="0"/>
                <a:cs typeface="Mangal" panose="02040503050203030202" pitchFamily="18" charset="0"/>
              </a:rPr>
              <a:t>तत्र</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दोषोऽपि</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प्रकुपितः</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प्रकृतादिभेदान्</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अनेकधा</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विजयरक्षित</a:t>
            </a:r>
            <a:r>
              <a:rPr lang="en-IN" sz="2400" dirty="0">
                <a:latin typeface="Mangal" panose="02040503050203030202" pitchFamily="18" charset="0"/>
                <a:cs typeface="Mangal" panose="02040503050203030202" pitchFamily="18" charset="0"/>
              </a:rPr>
              <a:t> - </a:t>
            </a:r>
            <a:r>
              <a:rPr lang="en-IN" sz="2400" dirty="0" err="1">
                <a:latin typeface="Mangal" panose="02040503050203030202" pitchFamily="18" charset="0"/>
                <a:cs typeface="Mangal" panose="02040503050203030202" pitchFamily="18" charset="0"/>
              </a:rPr>
              <a:t>मधुकोष</a:t>
            </a:r>
            <a:r>
              <a:rPr lang="en-IN" sz="2400" dirty="0">
                <a:latin typeface="Mangal" panose="02040503050203030202" pitchFamily="18" charset="0"/>
                <a:cs typeface="Mangal" panose="02040503050203030202" pitchFamily="18" charset="0"/>
              </a:rPr>
              <a:t> .</a:t>
            </a:r>
            <a:r>
              <a:rPr lang="en-IN" sz="2400" dirty="0" err="1">
                <a:latin typeface="Mangal" panose="02040503050203030202" pitchFamily="18" charset="0"/>
                <a:cs typeface="Mangal" panose="02040503050203030202" pitchFamily="18" charset="0"/>
              </a:rPr>
              <a:t>मा.नि</a:t>
            </a:r>
            <a:r>
              <a:rPr lang="en-IN" sz="2400" dirty="0">
                <a:latin typeface="Mangal" panose="02040503050203030202" pitchFamily="18" charset="0"/>
                <a:cs typeface="Mangal" panose="02040503050203030202" pitchFamily="18" charset="0"/>
              </a:rPr>
              <a:t>. ¼</a:t>
            </a:r>
          </a:p>
          <a:p>
            <a:pPr algn="just"/>
            <a:endParaRPr lang="en-IN" sz="2400" dirty="0">
              <a:latin typeface="Mangal" panose="02040503050203030202" pitchFamily="18" charset="0"/>
              <a:cs typeface="Mangal" panose="02040503050203030202" pitchFamily="18" charset="0"/>
            </a:endParaRPr>
          </a:p>
          <a:p>
            <a:pPr algn="just"/>
            <a:r>
              <a:rPr lang="en-IN" sz="2400" dirty="0">
                <a:latin typeface="Times New Roman" panose="02020603050405020304" pitchFamily="18" charset="0"/>
                <a:cs typeface="Times New Roman" panose="02020603050405020304" pitchFamily="18" charset="0"/>
              </a:rPr>
              <a:t>Endogenous agents are morbid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 and </a:t>
            </a:r>
            <a:r>
              <a:rPr lang="en-IN" sz="2400" dirty="0" err="1">
                <a:latin typeface="Times New Roman" panose="02020603050405020304" pitchFamily="18" charset="0"/>
                <a:cs typeface="Times New Roman" panose="02020603050405020304" pitchFamily="18" charset="0"/>
              </a:rPr>
              <a:t>Dooshyas</a:t>
            </a:r>
            <a:r>
              <a:rPr lang="en-IN" sz="2400" dirty="0">
                <a:latin typeface="Times New Roman" panose="02020603050405020304" pitchFamily="18" charset="0"/>
                <a:cs typeface="Times New Roman" panose="02020603050405020304" pitchFamily="18" charset="0"/>
              </a:rPr>
              <a:t>. They affect the individual in various ways. Their vitiation (</a:t>
            </a:r>
            <a:r>
              <a:rPr lang="en-IN" sz="2400" dirty="0" err="1">
                <a:latin typeface="Times New Roman" panose="02020603050405020304" pitchFamily="18" charset="0"/>
                <a:cs typeface="Times New Roman" panose="02020603050405020304" pitchFamily="18" charset="0"/>
              </a:rPr>
              <a:t>Dushti</a:t>
            </a:r>
            <a:r>
              <a:rPr lang="en-IN" sz="2400" dirty="0">
                <a:latin typeface="Times New Roman" panose="02020603050405020304" pitchFamily="18" charset="0"/>
                <a:cs typeface="Times New Roman" panose="02020603050405020304" pitchFamily="18" charset="0"/>
              </a:rPr>
              <a:t>) could be Prakrit or </a:t>
            </a:r>
            <a:r>
              <a:rPr lang="en-IN" sz="2400" dirty="0" err="1">
                <a:latin typeface="Times New Roman" panose="02020603050405020304" pitchFamily="18" charset="0"/>
                <a:cs typeface="Times New Roman" panose="02020603050405020304" pitchFamily="18" charset="0"/>
              </a:rPr>
              <a:t>Vaikrit</a:t>
            </a:r>
            <a:r>
              <a:rPr lang="en-IN" sz="2400" dirty="0">
                <a:latin typeface="Times New Roman" panose="02020603050405020304" pitchFamily="18" charset="0"/>
                <a:cs typeface="Times New Roman" panose="02020603050405020304" pitchFamily="18" charset="0"/>
              </a:rPr>
              <a:t>. There could be Sama or Niram </a:t>
            </a:r>
            <a:r>
              <a:rPr lang="en-IN" sz="2400" dirty="0" err="1">
                <a:latin typeface="Times New Roman" panose="02020603050405020304" pitchFamily="18" charset="0"/>
                <a:cs typeface="Times New Roman" panose="02020603050405020304" pitchFamily="18" charset="0"/>
              </a:rPr>
              <a:t>dushti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 may move into </a:t>
            </a:r>
            <a:r>
              <a:rPr lang="en-IN" sz="2400" dirty="0" err="1">
                <a:latin typeface="Times New Roman" panose="02020603050405020304" pitchFamily="18" charset="0"/>
                <a:cs typeface="Times New Roman" panose="02020603050405020304" pitchFamily="18" charset="0"/>
              </a:rPr>
              <a:t>shakhas</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koshthas</a:t>
            </a:r>
            <a:r>
              <a:rPr lang="en-IN" sz="2400" dirty="0">
                <a:latin typeface="Times New Roman" panose="02020603050405020304" pitchFamily="18" charset="0"/>
                <a:cs typeface="Times New Roman" panose="02020603050405020304" pitchFamily="18" charset="0"/>
              </a:rPr>
              <a:t> or </a:t>
            </a:r>
            <a:r>
              <a:rPr lang="en-IN" sz="2400" dirty="0" err="1">
                <a:latin typeface="Times New Roman" panose="02020603050405020304" pitchFamily="18" charset="0"/>
                <a:cs typeface="Times New Roman" panose="02020603050405020304" pitchFamily="18" charset="0"/>
              </a:rPr>
              <a:t>marma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asthi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sandhis</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 can have </a:t>
            </a:r>
            <a:r>
              <a:rPr lang="en-IN" sz="2400" dirty="0" err="1">
                <a:latin typeface="Times New Roman" panose="02020603050405020304" pitchFamily="18" charset="0"/>
                <a:cs typeface="Times New Roman" panose="02020603050405020304" pitchFamily="18" charset="0"/>
              </a:rPr>
              <a:t>Anubandhya</a:t>
            </a:r>
            <a:r>
              <a:rPr lang="en-IN" sz="2400" dirty="0">
                <a:latin typeface="Times New Roman" panose="02020603050405020304" pitchFamily="18" charset="0"/>
                <a:cs typeface="Times New Roman" panose="02020603050405020304" pitchFamily="18" charset="0"/>
              </a:rPr>
              <a:t> or </a:t>
            </a:r>
            <a:r>
              <a:rPr lang="en-IN" sz="2400" dirty="0" err="1">
                <a:latin typeface="Times New Roman" panose="02020603050405020304" pitchFamily="18" charset="0"/>
                <a:cs typeface="Times New Roman" panose="02020603050405020304" pitchFamily="18" charset="0"/>
              </a:rPr>
              <a:t>anubandha</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dushti</a:t>
            </a:r>
            <a:r>
              <a:rPr lang="en-IN" sz="2400" dirty="0">
                <a:latin typeface="Times New Roman" panose="02020603050405020304" pitchFamily="18" charset="0"/>
                <a:cs typeface="Times New Roman" panose="02020603050405020304" pitchFamily="18" charset="0"/>
              </a:rPr>
              <a:t>. They can have </a:t>
            </a:r>
            <a:r>
              <a:rPr lang="en-IN" sz="2400" dirty="0" err="1">
                <a:latin typeface="Times New Roman" panose="02020603050405020304" pitchFamily="18" charset="0"/>
                <a:cs typeface="Times New Roman" panose="02020603050405020304" pitchFamily="18" charset="0"/>
              </a:rPr>
              <a:t>ashayapakarsh</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gati</a:t>
            </a:r>
            <a:r>
              <a:rPr lang="en-IN" sz="2400" dirty="0">
                <a:latin typeface="Times New Roman" panose="02020603050405020304" pitchFamily="18" charset="0"/>
                <a:cs typeface="Times New Roman" panose="02020603050405020304" pitchFamily="18" charset="0"/>
              </a:rPr>
              <a:t>. These are the mode of spread of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xmlns="" id="{7BEDA4C9-AABD-479B-B112-3B63B713396F}"/>
              </a:ext>
            </a:extLst>
          </p:cNvPr>
          <p:cNvPicPr>
            <a:picLocks noChangeAspect="1"/>
          </p:cNvPicPr>
          <p:nvPr/>
        </p:nvPicPr>
        <p:blipFill rotWithShape="1">
          <a:blip r:embed="rId2"/>
          <a:srcRect t="28897"/>
          <a:stretch/>
        </p:blipFill>
        <p:spPr>
          <a:xfrm>
            <a:off x="8832636" y="909375"/>
            <a:ext cx="2466975" cy="1313872"/>
          </a:xfrm>
          <a:prstGeom prst="rect">
            <a:avLst/>
          </a:prstGeom>
        </p:spPr>
      </p:pic>
    </p:spTree>
    <p:extLst>
      <p:ext uri="{BB962C8B-B14F-4D97-AF65-F5344CB8AC3E}">
        <p14:creationId xmlns:p14="http://schemas.microsoft.com/office/powerpoint/2010/main" val="99299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D87AF9A-4B4E-47CA-BDAE-9E163258BACC}"/>
              </a:ext>
            </a:extLst>
          </p:cNvPr>
          <p:cNvSpPr txBox="1"/>
          <p:nvPr/>
        </p:nvSpPr>
        <p:spPr>
          <a:xfrm>
            <a:off x="4191001" y="347632"/>
            <a:ext cx="6087035" cy="400110"/>
          </a:xfrm>
          <a:prstGeom prst="rect">
            <a:avLst/>
          </a:prstGeom>
          <a:noFill/>
        </p:spPr>
        <p:txBody>
          <a:bodyPr wrap="square" rtlCol="0">
            <a:spAutoFit/>
          </a:bodyPr>
          <a:lstStyle/>
          <a:p>
            <a:r>
              <a:rPr lang="en-US" sz="2000" b="1" dirty="0">
                <a:solidFill>
                  <a:srgbClr val="FF0000"/>
                </a:solidFill>
              </a:rPr>
              <a:t>IMPORTANCE OF NIDANA</a:t>
            </a:r>
            <a:endParaRPr lang="en-IN" sz="2000" b="1" dirty="0">
              <a:solidFill>
                <a:srgbClr val="FF0000"/>
              </a:solidFill>
            </a:endParaRPr>
          </a:p>
        </p:txBody>
      </p:sp>
      <p:sp>
        <p:nvSpPr>
          <p:cNvPr id="3" name="TextBox 2">
            <a:extLst>
              <a:ext uri="{FF2B5EF4-FFF2-40B4-BE49-F238E27FC236}">
                <a16:creationId xmlns:a16="http://schemas.microsoft.com/office/drawing/2014/main" xmlns="" id="{275FAB89-E3DE-4B15-8938-3636DE0A4326}"/>
              </a:ext>
            </a:extLst>
          </p:cNvPr>
          <p:cNvSpPr txBox="1"/>
          <p:nvPr/>
        </p:nvSpPr>
        <p:spPr>
          <a:xfrm>
            <a:off x="342454" y="1059076"/>
            <a:ext cx="11349316" cy="3693319"/>
          </a:xfrm>
          <a:prstGeom prst="rect">
            <a:avLst/>
          </a:prstGeom>
          <a:noFill/>
        </p:spPr>
        <p:txBody>
          <a:bodyPr wrap="square" rtlCol="0">
            <a:spAutoFit/>
          </a:bodyPr>
          <a:lstStyle/>
          <a:p>
            <a:pPr marL="285750" indent="-285750" algn="just">
              <a:buFont typeface="Wingdings" panose="05000000000000000000" pitchFamily="2" charset="2"/>
              <a:buChar char="q"/>
            </a:pPr>
            <a:r>
              <a:rPr lang="hi-IN" sz="2400" dirty="0" smtClean="0">
                <a:solidFill>
                  <a:srgbClr val="3333FF"/>
                </a:solidFill>
                <a:latin typeface="Mangal" panose="02040503050203030202" pitchFamily="18" charset="0"/>
                <a:cs typeface="Mangal" panose="02040503050203030202" pitchFamily="18" charset="0"/>
              </a:rPr>
              <a:t>व्याधिपरीक्षायां च संदेहे जाते यस्य व्याधेः हेतुसेवा दृश्यते स परिकल्प्यते एवमादि हेतूना व्याधिपरीक्षणम् । </a:t>
            </a:r>
            <a:r>
              <a:rPr lang="en-US" sz="2400" dirty="0" smtClean="0">
                <a:solidFill>
                  <a:srgbClr val="3333FF"/>
                </a:solidFill>
                <a:latin typeface="Mangal" panose="02040503050203030202" pitchFamily="18" charset="0"/>
                <a:cs typeface="Mangal" panose="02040503050203030202" pitchFamily="18" charset="0"/>
              </a:rPr>
              <a:t>(</a:t>
            </a:r>
            <a:r>
              <a:rPr lang="hi-IN" sz="2400" dirty="0" smtClean="0">
                <a:solidFill>
                  <a:srgbClr val="3333FF"/>
                </a:solidFill>
                <a:latin typeface="Mangal" panose="02040503050203030202" pitchFamily="18" charset="0"/>
                <a:cs typeface="Mangal" panose="02040503050203030202" pitchFamily="18" charset="0"/>
              </a:rPr>
              <a:t>चक्रपाणि. च.नि.1/1 </a:t>
            </a:r>
            <a:r>
              <a:rPr lang="en-US" sz="2400" dirty="0" smtClean="0">
                <a:solidFill>
                  <a:srgbClr val="3333FF"/>
                </a:solidFill>
                <a:latin typeface="Mangal" panose="02040503050203030202" pitchFamily="18" charset="0"/>
                <a:cs typeface="Mangal" panose="02040503050203030202" pitchFamily="18" charset="0"/>
              </a:rPr>
              <a:t>)</a:t>
            </a:r>
            <a:endParaRPr lang="en-US" sz="2400" dirty="0">
              <a:solidFill>
                <a:srgbClr val="3333FF"/>
              </a:solidFill>
              <a:latin typeface="Mangal" panose="02040503050203030202" pitchFamily="18" charset="0"/>
              <a:cs typeface="Mangal" panose="02040503050203030202" pitchFamily="18" charset="0"/>
            </a:endParaRPr>
          </a:p>
          <a:p>
            <a:pPr algn="just"/>
            <a:r>
              <a:rPr lang="en-IN" sz="2400" dirty="0">
                <a:latin typeface="Times New Roman" panose="02020603050405020304" pitchFamily="18" charset="0"/>
                <a:cs typeface="Times New Roman" panose="02020603050405020304" pitchFamily="18" charset="0"/>
              </a:rPr>
              <a:t>Whenever there is doubt in diagnosing a disease; physician thinks about the nature of aetiology and come to the conclusion. </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hi-IN" sz="2400" dirty="0">
                <a:solidFill>
                  <a:srgbClr val="3333FF"/>
                </a:solidFill>
                <a:latin typeface="Mangal" panose="02040503050203030202" pitchFamily="18" charset="0"/>
                <a:cs typeface="Mangal" panose="02040503050203030202" pitchFamily="18" charset="0"/>
              </a:rPr>
              <a:t>सङ्क्षेपतः क्रियायोगेनिदानपरिवर्जनम् (सु.उ.तं.1)</a:t>
            </a:r>
          </a:p>
          <a:p>
            <a:pPr algn="just"/>
            <a:r>
              <a:rPr lang="hi-IN" sz="2400" dirty="0">
                <a:solidFill>
                  <a:srgbClr val="3333FF"/>
                </a:solidFill>
                <a:latin typeface="Mangal" panose="02040503050203030202" pitchFamily="18" charset="0"/>
                <a:cs typeface="Mangal" panose="02040503050203030202" pitchFamily="18" charset="0"/>
              </a:rPr>
              <a:t>यदि निदानं न उच्यते तदा तत्परिवर्जनं कथं लभ्यते। विजयरक्षित -मधुकोष .मा.नि.1/4</a:t>
            </a:r>
          </a:p>
          <a:p>
            <a:pPr algn="just"/>
            <a:r>
              <a:rPr lang="en-IN" sz="2400" dirty="0">
                <a:latin typeface="Times New Roman" panose="02020603050405020304" pitchFamily="18" charset="0"/>
                <a:cs typeface="Times New Roman" panose="02020603050405020304" pitchFamily="18" charset="0"/>
              </a:rPr>
              <a:t>In short, therapy is nothing but avoiding the disease producing causes. If they are not known then physician can not advocate their avoidance.</a:t>
            </a:r>
          </a:p>
          <a:p>
            <a:endParaRPr lang="en-IN" sz="2000" dirty="0"/>
          </a:p>
        </p:txBody>
      </p:sp>
    </p:spTree>
    <p:extLst>
      <p:ext uri="{BB962C8B-B14F-4D97-AF65-F5344CB8AC3E}">
        <p14:creationId xmlns:p14="http://schemas.microsoft.com/office/powerpoint/2010/main" val="153256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A9159-2A20-4131-8631-8C09AAC8F55D}"/>
              </a:ext>
            </a:extLst>
          </p:cNvPr>
          <p:cNvSpPr txBox="1"/>
          <p:nvPr/>
        </p:nvSpPr>
        <p:spPr>
          <a:xfrm>
            <a:off x="1004048" y="1550894"/>
            <a:ext cx="10739717" cy="1938992"/>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dirty="0">
                <a:latin typeface="Mangal" panose="02040503050203030202" pitchFamily="18" charset="0"/>
                <a:cs typeface="Mangal" panose="02040503050203030202" pitchFamily="18" charset="0"/>
              </a:rPr>
              <a:t> </a:t>
            </a:r>
            <a:r>
              <a:rPr lang="en-US" sz="2400" dirty="0" err="1">
                <a:solidFill>
                  <a:srgbClr val="3333FF"/>
                </a:solidFill>
                <a:latin typeface="Mangal" panose="02040503050203030202" pitchFamily="18" charset="0"/>
                <a:cs typeface="Mangal" panose="02040503050203030202" pitchFamily="18" charset="0"/>
              </a:rPr>
              <a:t>निदानसेवा</a:t>
            </a:r>
            <a:r>
              <a:rPr lang="en-US" sz="2400" dirty="0">
                <a:solidFill>
                  <a:srgbClr val="3333FF"/>
                </a:solidFill>
                <a:latin typeface="Mangal" panose="02040503050203030202" pitchFamily="18" charset="0"/>
                <a:cs typeface="Mangal" panose="02040503050203030202" pitchFamily="18" charset="0"/>
              </a:rPr>
              <a:t> </a:t>
            </a:r>
            <a:r>
              <a:rPr lang="en-US" sz="2400" dirty="0" err="1">
                <a:solidFill>
                  <a:srgbClr val="3333FF"/>
                </a:solidFill>
                <a:latin typeface="Mangal" panose="02040503050203030202" pitchFamily="18" charset="0"/>
                <a:cs typeface="Mangal" panose="02040503050203030202" pitchFamily="18" charset="0"/>
              </a:rPr>
              <a:t>तु</a:t>
            </a:r>
            <a:r>
              <a:rPr lang="en-US" sz="2400" dirty="0">
                <a:solidFill>
                  <a:srgbClr val="3333FF"/>
                </a:solidFill>
                <a:latin typeface="Mangal" panose="02040503050203030202" pitchFamily="18" charset="0"/>
                <a:cs typeface="Mangal" panose="02040503050203030202" pitchFamily="18" charset="0"/>
              </a:rPr>
              <a:t> </a:t>
            </a:r>
            <a:r>
              <a:rPr lang="en-US" sz="2400" dirty="0" err="1">
                <a:solidFill>
                  <a:srgbClr val="3333FF"/>
                </a:solidFill>
                <a:latin typeface="Mangal" panose="02040503050203030202" pitchFamily="18" charset="0"/>
                <a:cs typeface="Mangal" panose="02040503050203030202" pitchFamily="18" charset="0"/>
              </a:rPr>
              <a:t>भविष्यव्याधिप्रबोधिका</a:t>
            </a:r>
            <a:r>
              <a:rPr lang="en-US" sz="2400" dirty="0">
                <a:solidFill>
                  <a:srgbClr val="3333FF"/>
                </a:solidFill>
                <a:latin typeface="Mangal" panose="02040503050203030202" pitchFamily="18" charset="0"/>
                <a:cs typeface="Mangal" panose="02040503050203030202" pitchFamily="18" charset="0"/>
              </a:rPr>
              <a:t> </a:t>
            </a:r>
            <a:r>
              <a:rPr lang="en-US" sz="2400" dirty="0" err="1">
                <a:solidFill>
                  <a:srgbClr val="3333FF"/>
                </a:solidFill>
                <a:latin typeface="Mangal" panose="02040503050203030202" pitchFamily="18" charset="0"/>
                <a:cs typeface="Mangal" panose="02040503050203030202" pitchFamily="18" charset="0"/>
              </a:rPr>
              <a:t>भवति</a:t>
            </a:r>
            <a:r>
              <a:rPr lang="en-US" sz="2400" dirty="0">
                <a:solidFill>
                  <a:srgbClr val="3333FF"/>
                </a:solidFill>
                <a:latin typeface="Mangal" panose="02040503050203030202" pitchFamily="18" charset="0"/>
                <a:cs typeface="Mangal" panose="02040503050203030202" pitchFamily="18" charset="0"/>
              </a:rPr>
              <a:t> </a:t>
            </a:r>
            <a:r>
              <a:rPr lang="en-US" sz="2400" dirty="0" err="1">
                <a:solidFill>
                  <a:srgbClr val="3333FF"/>
                </a:solidFill>
                <a:latin typeface="Mangal" panose="02040503050203030202" pitchFamily="18" charset="0"/>
                <a:cs typeface="Mangal" panose="02040503050203030202" pitchFamily="18" charset="0"/>
              </a:rPr>
              <a:t>अपि</a:t>
            </a:r>
            <a:r>
              <a:rPr lang="en-US" sz="2400" dirty="0">
                <a:solidFill>
                  <a:srgbClr val="3333FF"/>
                </a:solidFill>
                <a:latin typeface="Mangal" panose="02040503050203030202" pitchFamily="18" charset="0"/>
                <a:cs typeface="Mangal" panose="02040503050203030202" pitchFamily="18" charset="0"/>
              </a:rPr>
              <a:t> । </a:t>
            </a:r>
            <a:r>
              <a:rPr lang="en-US" sz="2400" dirty="0" err="1">
                <a:solidFill>
                  <a:srgbClr val="3333FF"/>
                </a:solidFill>
                <a:latin typeface="Mangal" panose="02040503050203030202" pitchFamily="18" charset="0"/>
                <a:cs typeface="Mangal" panose="02040503050203030202" pitchFamily="18" charset="0"/>
              </a:rPr>
              <a:t>चक्रपाणि</a:t>
            </a:r>
            <a:r>
              <a:rPr lang="en-US" sz="2400" dirty="0">
                <a:solidFill>
                  <a:srgbClr val="3333FF"/>
                </a:solidFill>
                <a:latin typeface="Mangal" panose="02040503050203030202" pitchFamily="18" charset="0"/>
                <a:cs typeface="Mangal" panose="02040503050203030202" pitchFamily="18" charset="0"/>
              </a:rPr>
              <a:t> - </a:t>
            </a:r>
            <a:r>
              <a:rPr lang="en-US" sz="2400" dirty="0" err="1">
                <a:solidFill>
                  <a:srgbClr val="3333FF"/>
                </a:solidFill>
                <a:latin typeface="Mangal" panose="02040503050203030202" pitchFamily="18" charset="0"/>
                <a:cs typeface="Mangal" panose="02040503050203030202" pitchFamily="18" charset="0"/>
              </a:rPr>
              <a:t>च.नि</a:t>
            </a:r>
            <a:r>
              <a:rPr lang="en-US" sz="2400" dirty="0">
                <a:solidFill>
                  <a:srgbClr val="3333FF"/>
                </a:solidFill>
                <a:latin typeface="Mangal" panose="02040503050203030202" pitchFamily="18" charset="0"/>
                <a:cs typeface="Mangal" panose="02040503050203030202" pitchFamily="18" charset="0"/>
              </a:rPr>
              <a:t>. 1 /8</a:t>
            </a:r>
          </a:p>
          <a:p>
            <a:pPr algn="just"/>
            <a:r>
              <a:rPr lang="en-US" sz="2400" dirty="0">
                <a:latin typeface="Times New Roman" panose="02020603050405020304" pitchFamily="18" charset="0"/>
                <a:cs typeface="Times New Roman" panose="02020603050405020304" pitchFamily="18" charset="0"/>
              </a:rPr>
              <a:t>Consumption of particular </a:t>
            </a:r>
            <a:r>
              <a:rPr lang="en-US" sz="2400" dirty="0" err="1">
                <a:latin typeface="Times New Roman" panose="02020603050405020304" pitchFamily="18" charset="0"/>
                <a:cs typeface="Times New Roman" panose="02020603050405020304" pitchFamily="18" charset="0"/>
              </a:rPr>
              <a:t>aetiology</a:t>
            </a:r>
            <a:r>
              <a:rPr lang="en-US" sz="2400" dirty="0">
                <a:latin typeface="Times New Roman" panose="02020603050405020304" pitchFamily="18" charset="0"/>
                <a:cs typeface="Times New Roman" panose="02020603050405020304" pitchFamily="18" charset="0"/>
              </a:rPr>
              <a:t> also indicates about the future disease.</a:t>
            </a:r>
          </a:p>
          <a:p>
            <a:pPr marL="285750" indent="-285750" algn="just">
              <a:buFont typeface="Wingdings" panose="05000000000000000000" pitchFamily="2" charset="2"/>
              <a:buChar char="§"/>
            </a:pPr>
            <a:endParaRPr lang="en-IN"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Nidan</a:t>
            </a:r>
            <a:r>
              <a:rPr lang="en-US" sz="2400" dirty="0">
                <a:latin typeface="Times New Roman" panose="02020603050405020304" pitchFamily="18" charset="0"/>
                <a:cs typeface="Times New Roman" panose="02020603050405020304" pitchFamily="18" charset="0"/>
              </a:rPr>
              <a:t> also gives the idea about prognosis of the disease. If disease is caused by all the </a:t>
            </a:r>
            <a:r>
              <a:rPr lang="en-US" sz="2400" dirty="0" err="1">
                <a:latin typeface="Times New Roman" panose="02020603050405020304" pitchFamily="18" charset="0"/>
                <a:cs typeface="Times New Roman" panose="02020603050405020304" pitchFamily="18" charset="0"/>
              </a:rPr>
              <a:t>aetiology</a:t>
            </a:r>
            <a:r>
              <a:rPr lang="en-US" sz="2400" dirty="0">
                <a:latin typeface="Times New Roman" panose="02020603050405020304" pitchFamily="18" charset="0"/>
                <a:cs typeface="Times New Roman" panose="02020603050405020304" pitchFamily="18" charset="0"/>
              </a:rPr>
              <a:t> said for it then it carries bad prognosis</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32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26AAF7F-B4A6-47B6-BF2D-27AE0CEF695A}"/>
              </a:ext>
            </a:extLst>
          </p:cNvPr>
          <p:cNvSpPr txBox="1"/>
          <p:nvPr/>
        </p:nvSpPr>
        <p:spPr>
          <a:xfrm>
            <a:off x="914399" y="1514652"/>
            <a:ext cx="10685930" cy="4154984"/>
          </a:xfrm>
          <a:prstGeom prst="rect">
            <a:avLst/>
          </a:prstGeom>
          <a:noFill/>
        </p:spPr>
        <p:txBody>
          <a:bodyPr wrap="square">
            <a:spAutoFit/>
          </a:bodyPr>
          <a:lstStyle/>
          <a:p>
            <a:pPr algn="just"/>
            <a:r>
              <a:rPr lang="en-IN" sz="2400" dirty="0" err="1">
                <a:solidFill>
                  <a:srgbClr val="3333FF"/>
                </a:solidFill>
                <a:latin typeface="Mangal" panose="02040503050203030202" pitchFamily="18" charset="0"/>
                <a:cs typeface="Mangal" panose="02040503050203030202" pitchFamily="18" charset="0"/>
              </a:rPr>
              <a:t>सर्वायतमनसमुत्थं</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सर्व</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लिङ्गव्यापिनं</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सर्वधात्वनुसारिणमाशुकारिणं</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महात्ययिकमिति</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सन्निपातविसर्पम्</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अचिकित्स्यं</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विद्यात्</a:t>
            </a:r>
            <a:r>
              <a:rPr lang="en-IN" sz="2400" dirty="0">
                <a:solidFill>
                  <a:srgbClr val="3333FF"/>
                </a:solidFill>
                <a:latin typeface="Mangal" panose="02040503050203030202" pitchFamily="18" charset="0"/>
                <a:cs typeface="Mangal" panose="02040503050203030202" pitchFamily="18" charset="0"/>
              </a:rPr>
              <a:t> । ।</a:t>
            </a:r>
            <a:r>
              <a:rPr lang="en-IN" sz="2400" dirty="0" err="1">
                <a:solidFill>
                  <a:srgbClr val="3333FF"/>
                </a:solidFill>
                <a:latin typeface="Mangal" panose="02040503050203030202" pitchFamily="18" charset="0"/>
                <a:cs typeface="Mangal" panose="02040503050203030202" pitchFamily="18" charset="0"/>
              </a:rPr>
              <a:t>च.चि</a:t>
            </a:r>
            <a:r>
              <a:rPr lang="en-IN" sz="2400" dirty="0">
                <a:solidFill>
                  <a:srgbClr val="3333FF"/>
                </a:solidFill>
                <a:latin typeface="Mangal" panose="02040503050203030202" pitchFamily="18" charset="0"/>
                <a:cs typeface="Mangal" panose="02040503050203030202" pitchFamily="18" charset="0"/>
              </a:rPr>
              <a:t>. 21 /41</a:t>
            </a:r>
          </a:p>
          <a:p>
            <a:pPr algn="just"/>
            <a:endParaRPr lang="en-IN" sz="2400" dirty="0">
              <a:solidFill>
                <a:srgbClr val="3333FF"/>
              </a:solidFill>
              <a:latin typeface="Mangal" panose="02040503050203030202" pitchFamily="18" charset="0"/>
              <a:cs typeface="Mangal" panose="02040503050203030202" pitchFamily="18" charset="0"/>
            </a:endParaRPr>
          </a:p>
          <a:p>
            <a:pPr algn="just"/>
            <a:r>
              <a:rPr lang="en-IN" sz="2400" dirty="0" err="1">
                <a:solidFill>
                  <a:srgbClr val="3333FF"/>
                </a:solidFill>
                <a:latin typeface="Mangal" panose="02040503050203030202" pitchFamily="18" charset="0"/>
                <a:cs typeface="Mangal" panose="02040503050203030202" pitchFamily="18" charset="0"/>
              </a:rPr>
              <a:t>अपि</a:t>
            </a:r>
            <a:r>
              <a:rPr lang="en-IN" sz="2400" dirty="0">
                <a:solidFill>
                  <a:srgbClr val="3333FF"/>
                </a:solidFill>
                <a:latin typeface="Mangal" panose="02040503050203030202" pitchFamily="18" charset="0"/>
                <a:cs typeface="Mangal" panose="02040503050203030202" pitchFamily="18" charset="0"/>
              </a:rPr>
              <a:t> च </a:t>
            </a:r>
            <a:r>
              <a:rPr lang="en-IN" sz="2400" dirty="0" err="1">
                <a:solidFill>
                  <a:srgbClr val="3333FF"/>
                </a:solidFill>
                <a:latin typeface="Mangal" panose="02040503050203030202" pitchFamily="18" charset="0"/>
                <a:cs typeface="Mangal" panose="02040503050203030202" pitchFamily="18" charset="0"/>
              </a:rPr>
              <a:t>कदाचित्</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प्रत्यासन्न</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निदानं</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बाधित्वा</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विप्रकृष्टनिदानकृतो</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दोषसंचयो</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व्याधि</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कुर्यात्</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केवल</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निदानात्</a:t>
            </a:r>
            <a:r>
              <a:rPr lang="en-IN" sz="2400" dirty="0">
                <a:solidFill>
                  <a:srgbClr val="3333FF"/>
                </a:solidFill>
                <a:latin typeface="Mangal" panose="02040503050203030202" pitchFamily="18" charset="0"/>
                <a:cs typeface="Mangal" panose="02040503050203030202" pitchFamily="18" charset="0"/>
              </a:rPr>
              <a:t> न </a:t>
            </a:r>
            <a:r>
              <a:rPr lang="en-IN" sz="2400" dirty="0" err="1">
                <a:solidFill>
                  <a:srgbClr val="3333FF"/>
                </a:solidFill>
                <a:latin typeface="Mangal" panose="02040503050203030202" pitchFamily="18" charset="0"/>
                <a:cs typeface="Mangal" panose="02040503050203030202" pitchFamily="18" charset="0"/>
              </a:rPr>
              <a:t>व्याधिज्ञानं</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भवति</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इति</a:t>
            </a:r>
            <a:r>
              <a:rPr lang="en-IN" sz="2400" dirty="0">
                <a:solidFill>
                  <a:srgbClr val="3333FF"/>
                </a:solidFill>
                <a:latin typeface="Mangal" panose="02040503050203030202" pitchFamily="18" charset="0"/>
                <a:cs typeface="Mangal" panose="02040503050203030202" pitchFamily="18" charset="0"/>
              </a:rPr>
              <a:t> । </a:t>
            </a:r>
            <a:r>
              <a:rPr lang="en-IN" sz="2400" dirty="0" err="1">
                <a:solidFill>
                  <a:srgbClr val="3333FF"/>
                </a:solidFill>
                <a:latin typeface="Mangal" panose="02040503050203030202" pitchFamily="18" charset="0"/>
                <a:cs typeface="Mangal" panose="02040503050203030202" pitchFamily="18" charset="0"/>
              </a:rPr>
              <a:t>पूर्वरूपादीनाम्</a:t>
            </a:r>
            <a:r>
              <a:rPr lang="en-IN" sz="2400" dirty="0">
                <a:solidFill>
                  <a:srgbClr val="3333FF"/>
                </a:solidFill>
                <a:latin typeface="Mangal" panose="02040503050203030202" pitchFamily="18" charset="0"/>
                <a:cs typeface="Mangal" panose="02040503050203030202" pitchFamily="18" charset="0"/>
              </a:rPr>
              <a:t> </a:t>
            </a:r>
            <a:r>
              <a:rPr lang="en-IN" sz="2400" dirty="0" err="1">
                <a:solidFill>
                  <a:srgbClr val="3333FF"/>
                </a:solidFill>
                <a:latin typeface="Mangal" panose="02040503050203030202" pitchFamily="18" charset="0"/>
                <a:cs typeface="Mangal" panose="02040503050203030202" pitchFamily="18" charset="0"/>
              </a:rPr>
              <a:t>इति</a:t>
            </a:r>
            <a:r>
              <a:rPr lang="en-IN" sz="2400" dirty="0">
                <a:solidFill>
                  <a:srgbClr val="3333FF"/>
                </a:solidFill>
                <a:latin typeface="Mangal" panose="02040503050203030202" pitchFamily="18" charset="0"/>
                <a:cs typeface="Mangal" panose="02040503050203030202" pitchFamily="18" charset="0"/>
              </a:rPr>
              <a:t> । </a:t>
            </a:r>
            <a:r>
              <a:rPr lang="en-IN" sz="2400" dirty="0" err="1">
                <a:solidFill>
                  <a:srgbClr val="3333FF"/>
                </a:solidFill>
                <a:latin typeface="Mangal" panose="02040503050203030202" pitchFamily="18" charset="0"/>
                <a:cs typeface="Mangal" panose="02040503050203030202" pitchFamily="18" charset="0"/>
              </a:rPr>
              <a:t>व्याप्यचंद्र-मधुकोष</a:t>
            </a:r>
            <a:r>
              <a:rPr lang="en-IN" sz="2400" dirty="0">
                <a:solidFill>
                  <a:srgbClr val="3333FF"/>
                </a:solidFill>
                <a:latin typeface="Mangal" panose="02040503050203030202" pitchFamily="18" charset="0"/>
                <a:cs typeface="Mangal" panose="02040503050203030202" pitchFamily="18" charset="0"/>
              </a:rPr>
              <a:t> - </a:t>
            </a:r>
            <a:r>
              <a:rPr lang="en-IN" sz="2400" dirty="0" err="1">
                <a:solidFill>
                  <a:srgbClr val="3333FF"/>
                </a:solidFill>
                <a:latin typeface="Mangal" panose="02040503050203030202" pitchFamily="18" charset="0"/>
                <a:cs typeface="Mangal" panose="02040503050203030202" pitchFamily="18" charset="0"/>
              </a:rPr>
              <a:t>मा.नि</a:t>
            </a:r>
            <a:r>
              <a:rPr lang="en-IN" sz="2400" dirty="0">
                <a:solidFill>
                  <a:srgbClr val="3333FF"/>
                </a:solidFill>
                <a:latin typeface="Mangal" panose="02040503050203030202" pitchFamily="18" charset="0"/>
                <a:cs typeface="Mangal" panose="02040503050203030202" pitchFamily="18" charset="0"/>
              </a:rPr>
              <a:t>. ¼</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Sometimes the immediate cause may not lead to a disease but the distant past cause can lead to the disease. Hence only on the basis of aetiological factor, diagnosis cannot be made. Hence, to come to the diagnosis the knowledge of other elements of diagnosis such as features, pathogenesis, clinical trial etc is required.</a:t>
            </a:r>
          </a:p>
        </p:txBody>
      </p:sp>
    </p:spTree>
    <p:extLst>
      <p:ext uri="{BB962C8B-B14F-4D97-AF65-F5344CB8AC3E}">
        <p14:creationId xmlns:p14="http://schemas.microsoft.com/office/powerpoint/2010/main" val="27657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2BC4494-36BD-4830-86AF-83242D6B1B89}"/>
              </a:ext>
            </a:extLst>
          </p:cNvPr>
          <p:cNvSpPr txBox="1"/>
          <p:nvPr/>
        </p:nvSpPr>
        <p:spPr>
          <a:xfrm>
            <a:off x="3725333" y="2890391"/>
            <a:ext cx="4741334" cy="1138773"/>
          </a:xfrm>
          <a:prstGeom prst="rect">
            <a:avLst/>
          </a:prstGeom>
          <a:noFill/>
        </p:spPr>
        <p:txBody>
          <a:bodyPr wrap="square" rtlCol="0">
            <a:spAutoFit/>
          </a:bodyPr>
          <a:lstStyle/>
          <a:p>
            <a:pPr algn="ctr"/>
            <a:r>
              <a:rPr lang="hi-IN" sz="4000" b="1" dirty="0" smtClean="0">
                <a:latin typeface="Mangal" panose="02040503050203030202" pitchFamily="18" charset="0"/>
                <a:cs typeface="Mangal" panose="02040503050203030202" pitchFamily="18" charset="0"/>
              </a:rPr>
              <a:t>पूर्वरूप</a:t>
            </a:r>
            <a:r>
              <a:rPr lang="en-US" sz="2800" dirty="0" smtClean="0"/>
              <a:t> </a:t>
            </a:r>
          </a:p>
          <a:p>
            <a:pPr algn="ctr"/>
            <a:r>
              <a:rPr lang="en-IN" sz="2800" dirty="0" smtClean="0"/>
              <a:t>(Prodromal </a:t>
            </a:r>
            <a:r>
              <a:rPr lang="en-IN" sz="2800" dirty="0"/>
              <a:t>Features</a:t>
            </a:r>
            <a:r>
              <a:rPr lang="en-US" sz="2800" dirty="0"/>
              <a:t>)</a:t>
            </a:r>
            <a:endParaRPr lang="en-IN" sz="2800" dirty="0"/>
          </a:p>
        </p:txBody>
      </p:sp>
      <p:pic>
        <p:nvPicPr>
          <p:cNvPr id="3" name="Picture 2">
            <a:extLst>
              <a:ext uri="{FF2B5EF4-FFF2-40B4-BE49-F238E27FC236}">
                <a16:creationId xmlns:a16="http://schemas.microsoft.com/office/drawing/2014/main" xmlns="" id="{500A9D26-DA66-4094-8DFD-007F058473C0}"/>
              </a:ext>
            </a:extLst>
          </p:cNvPr>
          <p:cNvPicPr>
            <a:picLocks noChangeAspect="1"/>
          </p:cNvPicPr>
          <p:nvPr/>
        </p:nvPicPr>
        <p:blipFill rotWithShape="1">
          <a:blip r:embed="rId2"/>
          <a:srcRect b="5555"/>
          <a:stretch/>
        </p:blipFill>
        <p:spPr>
          <a:xfrm>
            <a:off x="9001654" y="2439458"/>
            <a:ext cx="2181225" cy="1979084"/>
          </a:xfrm>
          <a:prstGeom prst="rect">
            <a:avLst/>
          </a:prstGeom>
        </p:spPr>
      </p:pic>
      <p:pic>
        <p:nvPicPr>
          <p:cNvPr id="4" name="Picture 3">
            <a:extLst>
              <a:ext uri="{FF2B5EF4-FFF2-40B4-BE49-F238E27FC236}">
                <a16:creationId xmlns:a16="http://schemas.microsoft.com/office/drawing/2014/main" xmlns="" id="{CFC9323B-CE82-4F09-9D27-2F10A36E3A47}"/>
              </a:ext>
            </a:extLst>
          </p:cNvPr>
          <p:cNvPicPr>
            <a:picLocks noChangeAspect="1"/>
          </p:cNvPicPr>
          <p:nvPr/>
        </p:nvPicPr>
        <p:blipFill rotWithShape="1">
          <a:blip r:embed="rId3"/>
          <a:srcRect b="8730"/>
          <a:stretch/>
        </p:blipFill>
        <p:spPr>
          <a:xfrm>
            <a:off x="1377950" y="2439458"/>
            <a:ext cx="2476500" cy="1979084"/>
          </a:xfrm>
          <a:prstGeom prst="rect">
            <a:avLst/>
          </a:prstGeom>
        </p:spPr>
      </p:pic>
    </p:spTree>
    <p:extLst>
      <p:ext uri="{BB962C8B-B14F-4D97-AF65-F5344CB8AC3E}">
        <p14:creationId xmlns:p14="http://schemas.microsoft.com/office/powerpoint/2010/main" val="2295064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8F68784-BC10-47D7-9584-4A672837A18E}"/>
              </a:ext>
            </a:extLst>
          </p:cNvPr>
          <p:cNvSpPr txBox="1"/>
          <p:nvPr/>
        </p:nvSpPr>
        <p:spPr>
          <a:xfrm>
            <a:off x="2821641" y="1188149"/>
            <a:ext cx="6956611" cy="707886"/>
          </a:xfrm>
          <a:prstGeom prst="rect">
            <a:avLst/>
          </a:prstGeom>
          <a:noFill/>
        </p:spPr>
        <p:txBody>
          <a:bodyPr wrap="square" rtlCol="0">
            <a:spAutoFit/>
          </a:bodyPr>
          <a:lstStyle/>
          <a:p>
            <a:pPr algn="ctr"/>
            <a:r>
              <a:rPr lang="hi-IN" sz="4000" b="1" dirty="0">
                <a:latin typeface="Mangal" panose="02040503050203030202" pitchFamily="18" charset="0"/>
                <a:cs typeface="Mangal" panose="02040503050203030202" pitchFamily="18" charset="0"/>
              </a:rPr>
              <a:t>निदान पञ्चक</a:t>
            </a:r>
            <a:endParaRPr lang="en-IN" sz="4000" b="1" dirty="0">
              <a:latin typeface="Mangal" panose="02040503050203030202" pitchFamily="18" charset="0"/>
              <a:cs typeface="Mangal" panose="02040503050203030202" pitchFamily="18" charset="0"/>
            </a:endParaRPr>
          </a:p>
        </p:txBody>
      </p:sp>
      <p:sp>
        <p:nvSpPr>
          <p:cNvPr id="3" name="TextBox 2">
            <a:extLst>
              <a:ext uri="{FF2B5EF4-FFF2-40B4-BE49-F238E27FC236}">
                <a16:creationId xmlns:a16="http://schemas.microsoft.com/office/drawing/2014/main" xmlns="" id="{0FF6B26A-1545-45C7-8FAA-966F5638C185}"/>
              </a:ext>
            </a:extLst>
          </p:cNvPr>
          <p:cNvSpPr txBox="1"/>
          <p:nvPr/>
        </p:nvSpPr>
        <p:spPr>
          <a:xfrm>
            <a:off x="658905" y="4373912"/>
            <a:ext cx="11282082" cy="1200329"/>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Nidana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Panchaka</a:t>
            </a:r>
            <a:r>
              <a:rPr lang="en-US" sz="2400" dirty="0">
                <a:latin typeface="Times New Roman" panose="02020603050405020304" pitchFamily="18" charset="0"/>
                <a:cs typeface="Times New Roman" panose="02020603050405020304" pitchFamily="18" charset="0"/>
              </a:rPr>
              <a:t> means the five aspects of diagnosis or methodologies used to diagnose a disease or condition. It is the first step to diagnose a disease, </a:t>
            </a:r>
            <a:r>
              <a:rPr lang="en-US" sz="2400" b="1" dirty="0">
                <a:solidFill>
                  <a:srgbClr val="FF0000"/>
                </a:solidFill>
                <a:latin typeface="Times New Roman" panose="02020603050405020304" pitchFamily="18" charset="0"/>
                <a:cs typeface="Times New Roman" panose="02020603050405020304" pitchFamily="18" charset="0"/>
              </a:rPr>
              <a:t>[as </a:t>
            </a:r>
            <a:r>
              <a:rPr lang="en-US" sz="2400" b="1" dirty="0" err="1">
                <a:solidFill>
                  <a:srgbClr val="FF0000"/>
                </a:solidFill>
                <a:latin typeface="Times New Roman" panose="02020603050405020304" pitchFamily="18" charset="0"/>
                <a:cs typeface="Times New Roman" panose="02020603050405020304" pitchFamily="18" charset="0"/>
              </a:rPr>
              <a:t>Karya</a:t>
            </a:r>
            <a:r>
              <a:rPr lang="en-US" sz="2400" b="1" dirty="0">
                <a:solidFill>
                  <a:srgbClr val="FF0000"/>
                </a:solidFill>
                <a:latin typeface="Times New Roman" panose="02020603050405020304" pitchFamily="18" charset="0"/>
                <a:cs typeface="Times New Roman" panose="02020603050405020304" pitchFamily="18" charset="0"/>
              </a:rPr>
              <a:t>  (Rog) will not occur without </a:t>
            </a:r>
            <a:r>
              <a:rPr lang="en-US" sz="2400" b="1" dirty="0" smtClean="0">
                <a:solidFill>
                  <a:srgbClr val="FF0000"/>
                </a:solidFill>
                <a:latin typeface="Times New Roman" panose="02020603050405020304" pitchFamily="18" charset="0"/>
                <a:cs typeface="Times New Roman" panose="02020603050405020304" pitchFamily="18" charset="0"/>
              </a:rPr>
              <a:t>Karana (</a:t>
            </a:r>
            <a:r>
              <a:rPr lang="en-US" sz="2400" b="1" dirty="0" err="1">
                <a:solidFill>
                  <a:srgbClr val="FF0000"/>
                </a:solidFill>
                <a:latin typeface="Times New Roman" panose="02020603050405020304" pitchFamily="18" charset="0"/>
                <a:cs typeface="Times New Roman" panose="02020603050405020304" pitchFamily="18" charset="0"/>
              </a:rPr>
              <a:t>Nidana</a:t>
            </a:r>
            <a:r>
              <a:rPr lang="en-US" sz="2400" b="1" dirty="0">
                <a:solidFill>
                  <a:srgbClr val="FF0000"/>
                </a:solidFill>
                <a:latin typeface="Times New Roman" panose="02020603050405020304" pitchFamily="18" charset="0"/>
                <a:cs typeface="Times New Roman" panose="02020603050405020304" pitchFamily="18" charset="0"/>
              </a:rPr>
              <a:t>)]</a:t>
            </a:r>
            <a:endParaRPr lang="en-IN" sz="2400" b="1"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2A69955B-8C25-4B38-A638-359B5675E9D8}"/>
              </a:ext>
            </a:extLst>
          </p:cNvPr>
          <p:cNvSpPr txBox="1"/>
          <p:nvPr/>
        </p:nvSpPr>
        <p:spPr>
          <a:xfrm>
            <a:off x="658904" y="1896035"/>
            <a:ext cx="11282083" cy="2123658"/>
          </a:xfrm>
          <a:prstGeom prst="rect">
            <a:avLst/>
          </a:prstGeom>
          <a:noFill/>
        </p:spPr>
        <p:txBody>
          <a:bodyPr wrap="square">
            <a:spAutoFit/>
          </a:bodyPr>
          <a:lstStyle/>
          <a:p>
            <a:pPr algn="just"/>
            <a:r>
              <a:rPr lang="en-IN" sz="2400" b="0" i="0" dirty="0" smtClean="0">
                <a:effectLst/>
                <a:latin typeface="Times New Roman" panose="02020603050405020304" pitchFamily="18" charset="0"/>
                <a:cs typeface="Times New Roman" panose="02020603050405020304" pitchFamily="18" charset="0"/>
              </a:rPr>
              <a:t>The </a:t>
            </a:r>
            <a:r>
              <a:rPr lang="en-IN" sz="2400" b="0" i="0" dirty="0">
                <a:effectLst/>
                <a:latin typeface="Times New Roman" panose="02020603050405020304" pitchFamily="18" charset="0"/>
                <a:cs typeface="Times New Roman" panose="02020603050405020304" pitchFamily="18" charset="0"/>
              </a:rPr>
              <a:t>Word </a:t>
            </a:r>
            <a:r>
              <a:rPr lang="en-IN" sz="2400" dirty="0" err="1">
                <a:latin typeface="Times New Roman" panose="02020603050405020304" pitchFamily="18" charset="0"/>
                <a:cs typeface="Times New Roman" panose="02020603050405020304" pitchFamily="18" charset="0"/>
              </a:rPr>
              <a:t>N</a:t>
            </a:r>
            <a:r>
              <a:rPr lang="en-IN" sz="2400" b="0" i="0" dirty="0" err="1" smtClean="0">
                <a:effectLst/>
                <a:latin typeface="Times New Roman" panose="02020603050405020304" pitchFamily="18" charset="0"/>
                <a:cs typeface="Times New Roman" panose="02020603050405020304" pitchFamily="18" charset="0"/>
              </a:rPr>
              <a:t>idan</a:t>
            </a:r>
            <a:r>
              <a:rPr lang="en-IN" sz="2400" b="0" i="0" dirty="0" smtClean="0">
                <a:effectLst/>
                <a:latin typeface="Times New Roman" panose="02020603050405020304" pitchFamily="18" charset="0"/>
                <a:cs typeface="Times New Roman" panose="02020603050405020304" pitchFamily="18" charset="0"/>
              </a:rPr>
              <a:t> </a:t>
            </a:r>
            <a:r>
              <a:rPr lang="en-IN" sz="2400" b="0" i="0" dirty="0">
                <a:effectLst/>
                <a:latin typeface="Times New Roman" panose="02020603050405020304" pitchFamily="18" charset="0"/>
                <a:cs typeface="Times New Roman" panose="02020603050405020304" pitchFamily="18" charset="0"/>
              </a:rPr>
              <a:t>here denotes the diagnostic examination and </a:t>
            </a:r>
            <a:r>
              <a:rPr lang="en-IN" sz="2400" b="0" i="0" dirty="0" err="1">
                <a:effectLst/>
                <a:latin typeface="Times New Roman" panose="02020603050405020304" pitchFamily="18" charset="0"/>
                <a:cs typeface="Times New Roman" panose="02020603050405020304" pitchFamily="18" charset="0"/>
              </a:rPr>
              <a:t>Panchaka</a:t>
            </a:r>
            <a:r>
              <a:rPr lang="en-IN" sz="2400" b="0" i="0" dirty="0">
                <a:effectLst/>
                <a:latin typeface="Times New Roman" panose="02020603050405020304" pitchFamily="18" charset="0"/>
                <a:cs typeface="Times New Roman" panose="02020603050405020304" pitchFamily="18" charset="0"/>
              </a:rPr>
              <a:t> denotes the number five. </a:t>
            </a:r>
          </a:p>
          <a:p>
            <a:pPr algn="just"/>
            <a:endParaRPr lang="en-IN" sz="1200" dirty="0">
              <a:latin typeface="Times New Roman" panose="02020603050405020304" pitchFamily="18" charset="0"/>
              <a:cs typeface="Times New Roman" panose="02020603050405020304" pitchFamily="18" charset="0"/>
            </a:endParaRPr>
          </a:p>
          <a:p>
            <a:pPr algn="just"/>
            <a:r>
              <a:rPr lang="en-IN" sz="2400" b="0" i="0" dirty="0">
                <a:effectLst/>
                <a:latin typeface="Times New Roman" panose="02020603050405020304" pitchFamily="18" charset="0"/>
                <a:cs typeface="Times New Roman" panose="02020603050405020304" pitchFamily="18" charset="0"/>
              </a:rPr>
              <a:t> Five methods which are used to gain complete and detailed knowledge of the disease and confirm the diagnosis are called as </a:t>
            </a:r>
            <a:r>
              <a:rPr lang="en-IN" sz="2400" b="0" i="0" dirty="0" err="1">
                <a:effectLst/>
                <a:latin typeface="Times New Roman" panose="02020603050405020304" pitchFamily="18" charset="0"/>
                <a:cs typeface="Times New Roman" panose="02020603050405020304" pitchFamily="18" charset="0"/>
              </a:rPr>
              <a:t>Nidan</a:t>
            </a:r>
            <a:r>
              <a:rPr lang="en-IN" sz="2400" b="0" i="0" dirty="0">
                <a:effectLst/>
                <a:latin typeface="Times New Roman" panose="02020603050405020304" pitchFamily="18" charset="0"/>
                <a:cs typeface="Times New Roman" panose="02020603050405020304" pitchFamily="18" charset="0"/>
              </a:rPr>
              <a:t> </a:t>
            </a:r>
            <a:r>
              <a:rPr lang="en-IN" sz="2400" b="0" i="0" dirty="0" err="1" smtClean="0">
                <a:effectLst/>
                <a:latin typeface="Times New Roman" panose="02020603050405020304" pitchFamily="18" charset="0"/>
                <a:cs typeface="Times New Roman" panose="02020603050405020304" pitchFamily="18" charset="0"/>
              </a:rPr>
              <a:t>panchaka</a:t>
            </a:r>
            <a:r>
              <a:rPr lang="en-IN" sz="2400" dirty="0" smtClean="0">
                <a:latin typeface="Times New Roman" panose="02020603050405020304" pitchFamily="18" charset="0"/>
                <a:cs typeface="Times New Roman" panose="02020603050405020304" pitchFamily="18" charset="0"/>
              </a:rPr>
              <a:t>.                                                       </a:t>
            </a:r>
          </a:p>
          <a:p>
            <a:pPr algn="ctr"/>
            <a:r>
              <a:rPr lang="en-IN" sz="2400" dirty="0" smtClean="0">
                <a:latin typeface="Times New Roman" panose="02020603050405020304" pitchFamily="18" charset="0"/>
                <a:cs typeface="Times New Roman" panose="02020603050405020304" pitchFamily="18" charset="0"/>
              </a:rPr>
              <a:t>or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720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EA6DA3C-6014-415C-B255-F61528E8EF66}"/>
              </a:ext>
            </a:extLst>
          </p:cNvPr>
          <p:cNvSpPr txBox="1"/>
          <p:nvPr/>
        </p:nvSpPr>
        <p:spPr>
          <a:xfrm>
            <a:off x="4656666" y="842182"/>
            <a:ext cx="4021667" cy="400110"/>
          </a:xfrm>
          <a:prstGeom prst="rect">
            <a:avLst/>
          </a:prstGeom>
          <a:noFill/>
        </p:spPr>
        <p:txBody>
          <a:bodyPr wrap="square" rtlCol="0">
            <a:spAutoFit/>
          </a:bodyPr>
          <a:lstStyle/>
          <a:p>
            <a:r>
              <a:rPr lang="en-US" sz="2000" b="1" dirty="0"/>
              <a:t>DEFINITIONS</a:t>
            </a:r>
            <a:endParaRPr lang="en-IN" sz="2000" b="1" dirty="0"/>
          </a:p>
        </p:txBody>
      </p:sp>
      <p:sp>
        <p:nvSpPr>
          <p:cNvPr id="4" name="TextBox 3">
            <a:extLst>
              <a:ext uri="{FF2B5EF4-FFF2-40B4-BE49-F238E27FC236}">
                <a16:creationId xmlns:a16="http://schemas.microsoft.com/office/drawing/2014/main" xmlns="" id="{B1352261-9C0A-4739-9AE7-BE9BF3580EA6}"/>
              </a:ext>
            </a:extLst>
          </p:cNvPr>
          <p:cNvSpPr txBox="1"/>
          <p:nvPr/>
        </p:nvSpPr>
        <p:spPr>
          <a:xfrm>
            <a:off x="855134" y="1960033"/>
            <a:ext cx="6096000" cy="369332"/>
          </a:xfrm>
          <a:prstGeom prst="rect">
            <a:avLst/>
          </a:prstGeom>
          <a:noFill/>
        </p:spPr>
        <p:txBody>
          <a:bodyPr wrap="square">
            <a:spAutoFit/>
          </a:bodyPr>
          <a:lstStyle/>
          <a:p>
            <a:endParaRPr lang="en-IN" dirty="0"/>
          </a:p>
        </p:txBody>
      </p:sp>
      <p:sp>
        <p:nvSpPr>
          <p:cNvPr id="6" name="TextBox 5">
            <a:extLst>
              <a:ext uri="{FF2B5EF4-FFF2-40B4-BE49-F238E27FC236}">
                <a16:creationId xmlns:a16="http://schemas.microsoft.com/office/drawing/2014/main" xmlns="" id="{EDB366B2-DAC9-4E89-9724-07F0412DBAA0}"/>
              </a:ext>
            </a:extLst>
          </p:cNvPr>
          <p:cNvSpPr txBox="1"/>
          <p:nvPr/>
        </p:nvSpPr>
        <p:spPr>
          <a:xfrm>
            <a:off x="626532" y="1537714"/>
            <a:ext cx="10888133" cy="4154984"/>
          </a:xfrm>
          <a:prstGeom prst="rect">
            <a:avLst/>
          </a:prstGeom>
          <a:noFill/>
        </p:spPr>
        <p:txBody>
          <a:bodyPr wrap="square">
            <a:spAutoFit/>
          </a:bodyPr>
          <a:lstStyle/>
          <a:p>
            <a:pPr algn="just"/>
            <a:r>
              <a:rPr lang="en-IN" sz="2400" dirty="0" err="1">
                <a:solidFill>
                  <a:schemeClr val="accent4">
                    <a:lumMod val="75000"/>
                  </a:schemeClr>
                </a:solidFill>
                <a:latin typeface="Mangal" panose="02040503050203030202" pitchFamily="18" charset="0"/>
                <a:cs typeface="Mangal" panose="02040503050203030202" pitchFamily="18" charset="0"/>
              </a:rPr>
              <a:t>पूर्वरूपं</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प्रागुत्पत्ति</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लक्षणं</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व्याधिः</a:t>
            </a:r>
            <a:r>
              <a:rPr lang="en-IN" sz="2400" dirty="0">
                <a:solidFill>
                  <a:schemeClr val="accent4">
                    <a:lumMod val="75000"/>
                  </a:schemeClr>
                </a:solidFill>
                <a:latin typeface="Mangal" panose="02040503050203030202" pitchFamily="18" charset="0"/>
                <a:cs typeface="Mangal" panose="02040503050203030202" pitchFamily="18" charset="0"/>
              </a:rPr>
              <a:t> । च.नि.1/8</a:t>
            </a:r>
          </a:p>
          <a:p>
            <a:pPr algn="just"/>
            <a:r>
              <a:rPr lang="en-IN" sz="2400" dirty="0" err="1">
                <a:latin typeface="Times New Roman" panose="02020603050405020304" pitchFamily="18" charset="0"/>
                <a:cs typeface="Times New Roman" panose="02020603050405020304" pitchFamily="18" charset="0"/>
              </a:rPr>
              <a:t>Purvarupa</a:t>
            </a:r>
            <a:r>
              <a:rPr lang="en-IN" sz="2400" dirty="0">
                <a:latin typeface="Times New Roman" panose="02020603050405020304" pitchFamily="18" charset="0"/>
                <a:cs typeface="Times New Roman" panose="02020603050405020304" pitchFamily="18" charset="0"/>
              </a:rPr>
              <a:t> refers to the features appeared before the full expression of the disease.</a:t>
            </a:r>
          </a:p>
          <a:p>
            <a:pPr algn="just"/>
            <a:endParaRPr lang="en-IN" sz="2400" dirty="0">
              <a:solidFill>
                <a:schemeClr val="accent4">
                  <a:lumMod val="75000"/>
                </a:schemeClr>
              </a:solidFill>
              <a:latin typeface="Times New Roman" panose="02020603050405020304" pitchFamily="18" charset="0"/>
              <a:cs typeface="Times New Roman" panose="02020603050405020304" pitchFamily="18" charset="0"/>
            </a:endParaRPr>
          </a:p>
          <a:p>
            <a:pPr algn="just"/>
            <a:r>
              <a:rPr lang="en-IN" sz="2400" dirty="0" err="1">
                <a:solidFill>
                  <a:schemeClr val="accent4">
                    <a:lumMod val="75000"/>
                  </a:schemeClr>
                </a:solidFill>
                <a:latin typeface="Mangal" panose="02040503050203030202" pitchFamily="18" charset="0"/>
                <a:cs typeface="Mangal" panose="02040503050203030202" pitchFamily="18" charset="0"/>
              </a:rPr>
              <a:t>लिंगं</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अव्यक्तं</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अल्पत्वात्</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व्याधीनां</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तद्यथा</a:t>
            </a:r>
            <a:r>
              <a:rPr lang="en-IN" sz="2400" dirty="0">
                <a:solidFill>
                  <a:schemeClr val="accent4">
                    <a:lumMod val="75000"/>
                  </a:schemeClr>
                </a:solidFill>
                <a:latin typeface="Mangal" panose="02040503050203030202" pitchFamily="18" charset="0"/>
                <a:cs typeface="Mangal" panose="02040503050203030202" pitchFamily="18" charset="0"/>
              </a:rPr>
              <a:t> । </a:t>
            </a:r>
            <a:r>
              <a:rPr lang="en-IN" sz="2400" dirty="0" err="1">
                <a:solidFill>
                  <a:schemeClr val="accent4">
                    <a:lumMod val="75000"/>
                  </a:schemeClr>
                </a:solidFill>
                <a:latin typeface="Mangal" panose="02040503050203030202" pitchFamily="18" charset="0"/>
                <a:cs typeface="Mangal" panose="02040503050203030202" pitchFamily="18" charset="0"/>
              </a:rPr>
              <a:t>अ.हृ.नि</a:t>
            </a:r>
            <a:r>
              <a:rPr lang="en-IN" sz="2400" dirty="0">
                <a:solidFill>
                  <a:schemeClr val="accent4">
                    <a:lumMod val="75000"/>
                  </a:schemeClr>
                </a:solidFill>
                <a:latin typeface="Mangal" panose="02040503050203030202" pitchFamily="18" charset="0"/>
                <a:cs typeface="Mangal" panose="02040503050203030202" pitchFamily="18" charset="0"/>
              </a:rPr>
              <a:t>. 1/4</a:t>
            </a:r>
          </a:p>
          <a:p>
            <a:pPr algn="just"/>
            <a:r>
              <a:rPr lang="en-IN" sz="2400" dirty="0">
                <a:latin typeface="Times New Roman" panose="02020603050405020304" pitchFamily="18" charset="0"/>
                <a:cs typeface="Times New Roman" panose="02020603050405020304" pitchFamily="18" charset="0"/>
              </a:rPr>
              <a:t>The features which are not fully manifested are the </a:t>
            </a:r>
            <a:r>
              <a:rPr lang="en-IN" sz="2400" dirty="0" err="1">
                <a:latin typeface="Times New Roman" panose="02020603050405020304" pitchFamily="18" charset="0"/>
                <a:cs typeface="Times New Roman" panose="02020603050405020304" pitchFamily="18" charset="0"/>
              </a:rPr>
              <a:t>Purvarupas</a:t>
            </a:r>
            <a:r>
              <a:rPr lang="en-IN" sz="2400" dirty="0">
                <a:latin typeface="Times New Roman" panose="02020603050405020304" pitchFamily="18" charset="0"/>
                <a:cs typeface="Times New Roman" panose="02020603050405020304" pitchFamily="18" charset="0"/>
              </a:rPr>
              <a:t>.</a:t>
            </a:r>
          </a:p>
          <a:p>
            <a:pPr algn="just"/>
            <a:endParaRPr lang="en-IN" sz="2400" dirty="0">
              <a:solidFill>
                <a:schemeClr val="accent4">
                  <a:lumMod val="75000"/>
                </a:schemeClr>
              </a:solidFill>
              <a:latin typeface="Times New Roman" panose="02020603050405020304" pitchFamily="18" charset="0"/>
              <a:cs typeface="Times New Roman" panose="02020603050405020304" pitchFamily="18" charset="0"/>
            </a:endParaRPr>
          </a:p>
          <a:p>
            <a:pPr algn="just"/>
            <a:r>
              <a:rPr lang="en-IN" sz="2400" dirty="0" err="1">
                <a:solidFill>
                  <a:schemeClr val="accent4">
                    <a:lumMod val="75000"/>
                  </a:schemeClr>
                </a:solidFill>
                <a:latin typeface="Mangal" panose="02040503050203030202" pitchFamily="18" charset="0"/>
                <a:cs typeface="Mangal" panose="02040503050203030202" pitchFamily="18" charset="0"/>
              </a:rPr>
              <a:t>पूर्वरूपं</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नाम</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येन</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भावि</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व्याधिविशेषो</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लक्ष्यते</a:t>
            </a:r>
            <a:r>
              <a:rPr lang="en-IN" sz="2400" dirty="0">
                <a:solidFill>
                  <a:schemeClr val="accent4">
                    <a:lumMod val="75000"/>
                  </a:schemeClr>
                </a:solidFill>
                <a:latin typeface="Mangal" panose="02040503050203030202" pitchFamily="18" charset="0"/>
                <a:cs typeface="Mangal" panose="02040503050203030202" pitchFamily="18" charset="0"/>
              </a:rPr>
              <a:t> न </a:t>
            </a:r>
            <a:r>
              <a:rPr lang="en-IN" sz="2400" dirty="0" err="1">
                <a:solidFill>
                  <a:schemeClr val="accent4">
                    <a:lumMod val="75000"/>
                  </a:schemeClr>
                </a:solidFill>
                <a:latin typeface="Mangal" panose="02040503050203030202" pitchFamily="18" charset="0"/>
                <a:cs typeface="Mangal" panose="02040503050203030202" pitchFamily="18" charset="0"/>
              </a:rPr>
              <a:t>तु</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दोषविशेषः</a:t>
            </a:r>
            <a:r>
              <a:rPr lang="en-IN" sz="2400" dirty="0">
                <a:solidFill>
                  <a:schemeClr val="accent4">
                    <a:lumMod val="75000"/>
                  </a:schemeClr>
                </a:solidFill>
                <a:latin typeface="Mangal" panose="02040503050203030202" pitchFamily="18" charset="0"/>
                <a:cs typeface="Mangal" panose="02040503050203030202" pitchFamily="18" charset="0"/>
              </a:rPr>
              <a:t> । </a:t>
            </a:r>
            <a:r>
              <a:rPr lang="en-IN" sz="2400" dirty="0" err="1">
                <a:solidFill>
                  <a:schemeClr val="accent4">
                    <a:lumMod val="75000"/>
                  </a:schemeClr>
                </a:solidFill>
                <a:latin typeface="Mangal" panose="02040503050203030202" pitchFamily="18" charset="0"/>
                <a:cs typeface="Mangal" panose="02040503050203030202" pitchFamily="18" charset="0"/>
              </a:rPr>
              <a:t>पराशर</a:t>
            </a:r>
            <a:r>
              <a:rPr lang="en-IN" sz="2400" dirty="0">
                <a:solidFill>
                  <a:schemeClr val="accent4">
                    <a:lumMod val="75000"/>
                  </a:schemeClr>
                </a:solidFill>
                <a:latin typeface="Mangal" panose="02040503050203030202" pitchFamily="18" charset="0"/>
                <a:cs typeface="Mangal" panose="02040503050203030202" pitchFamily="18" charset="0"/>
              </a:rPr>
              <a:t> - </a:t>
            </a:r>
            <a:r>
              <a:rPr lang="en-IN" sz="2400" dirty="0" err="1">
                <a:solidFill>
                  <a:schemeClr val="accent4">
                    <a:lumMod val="75000"/>
                  </a:schemeClr>
                </a:solidFill>
                <a:latin typeface="Mangal" panose="02040503050203030202" pitchFamily="18" charset="0"/>
                <a:cs typeface="Mangal" panose="02040503050203030202" pitchFamily="18" charset="0"/>
              </a:rPr>
              <a:t>मधुकोष</a:t>
            </a:r>
            <a:r>
              <a:rPr lang="en-IN" sz="2400" dirty="0">
                <a:solidFill>
                  <a:schemeClr val="accent4">
                    <a:lumMod val="75000"/>
                  </a:schemeClr>
                </a:solidFill>
                <a:latin typeface="Mangal" panose="02040503050203030202" pitchFamily="18" charset="0"/>
                <a:cs typeface="Mangal" panose="02040503050203030202" pitchFamily="18" charset="0"/>
              </a:rPr>
              <a:t> - </a:t>
            </a:r>
            <a:r>
              <a:rPr lang="en-IN" sz="2400" dirty="0" err="1">
                <a:solidFill>
                  <a:schemeClr val="accent4">
                    <a:lumMod val="75000"/>
                  </a:schemeClr>
                </a:solidFill>
                <a:latin typeface="Mangal" panose="02040503050203030202" pitchFamily="18" charset="0"/>
                <a:cs typeface="Mangal" panose="02040503050203030202" pitchFamily="18" charset="0"/>
              </a:rPr>
              <a:t>मा</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नि</a:t>
            </a:r>
            <a:r>
              <a:rPr lang="en-IN" sz="2400" dirty="0">
                <a:solidFill>
                  <a:schemeClr val="accent4">
                    <a:lumMod val="75000"/>
                  </a:schemeClr>
                </a:solidFill>
                <a:latin typeface="Mangal" panose="02040503050203030202" pitchFamily="18" charset="0"/>
                <a:cs typeface="Mangal" panose="02040503050203030202" pitchFamily="18" charset="0"/>
              </a:rPr>
              <a:t>. 1 / 5</a:t>
            </a:r>
          </a:p>
          <a:p>
            <a:pPr algn="just"/>
            <a:r>
              <a:rPr lang="en-IN" sz="2400" dirty="0">
                <a:latin typeface="Times New Roman" panose="02020603050405020304" pitchFamily="18" charset="0"/>
                <a:cs typeface="Times New Roman" panose="02020603050405020304" pitchFamily="18" charset="0"/>
              </a:rPr>
              <a:t>The features which indicates the future disease but not the particular doshas responsible for it are called as the prodromal features.</a:t>
            </a:r>
          </a:p>
          <a:p>
            <a:pPr algn="just"/>
            <a:endParaRPr lang="en-IN"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xmlns="" id="{3B48965A-D16C-453A-BEA3-E2F1428F48BB}"/>
              </a:ext>
            </a:extLst>
          </p:cNvPr>
          <p:cNvPicPr>
            <a:picLocks noChangeAspect="1"/>
          </p:cNvPicPr>
          <p:nvPr/>
        </p:nvPicPr>
        <p:blipFill rotWithShape="1">
          <a:blip r:embed="rId2"/>
          <a:srcRect b="9000"/>
          <a:stretch/>
        </p:blipFill>
        <p:spPr>
          <a:xfrm>
            <a:off x="10007057" y="53725"/>
            <a:ext cx="2014045" cy="1977023"/>
          </a:xfrm>
          <a:prstGeom prst="rect">
            <a:avLst/>
          </a:prstGeom>
        </p:spPr>
      </p:pic>
    </p:spTree>
    <p:extLst>
      <p:ext uri="{BB962C8B-B14F-4D97-AF65-F5344CB8AC3E}">
        <p14:creationId xmlns:p14="http://schemas.microsoft.com/office/powerpoint/2010/main" val="320892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5559" y="1328138"/>
            <a:ext cx="10706637" cy="2677656"/>
          </a:xfrm>
          <a:prstGeom prst="rect">
            <a:avLst/>
          </a:prstGeom>
        </p:spPr>
        <p:txBody>
          <a:bodyPr wrap="square">
            <a:spAutoFit/>
          </a:bodyPr>
          <a:lstStyle/>
          <a:p>
            <a:pPr algn="just"/>
            <a:r>
              <a:rPr lang="en-IN" sz="2400" dirty="0" err="1">
                <a:solidFill>
                  <a:schemeClr val="accent4">
                    <a:lumMod val="75000"/>
                  </a:schemeClr>
                </a:solidFill>
                <a:latin typeface="Mangal" panose="02040503050203030202" pitchFamily="18" charset="0"/>
                <a:cs typeface="Mangal" panose="02040503050203030202" pitchFamily="18" charset="0"/>
              </a:rPr>
              <a:t>भाविव्याधि</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बोधकं</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एव</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लिंगं</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पूर्वरूपं</a:t>
            </a:r>
            <a:r>
              <a:rPr lang="en-IN" sz="2400" dirty="0">
                <a:solidFill>
                  <a:schemeClr val="accent4">
                    <a:lumMod val="75000"/>
                  </a:schemeClr>
                </a:solidFill>
                <a:latin typeface="Mangal" panose="02040503050203030202" pitchFamily="18" charset="0"/>
                <a:cs typeface="Mangal" panose="02040503050203030202" pitchFamily="18" charset="0"/>
              </a:rPr>
              <a:t> । </a:t>
            </a:r>
            <a:r>
              <a:rPr lang="en-IN" sz="2400" dirty="0" err="1">
                <a:solidFill>
                  <a:schemeClr val="accent4">
                    <a:lumMod val="75000"/>
                  </a:schemeClr>
                </a:solidFill>
                <a:latin typeface="Mangal" panose="02040503050203030202" pitchFamily="18" charset="0"/>
                <a:cs typeface="Mangal" panose="02040503050203030202" pitchFamily="18" charset="0"/>
              </a:rPr>
              <a:t>माधवकर-मधुकोष</a:t>
            </a:r>
            <a:r>
              <a:rPr lang="en-IN" sz="2400" dirty="0">
                <a:solidFill>
                  <a:schemeClr val="accent4">
                    <a:lumMod val="75000"/>
                  </a:schemeClr>
                </a:solidFill>
                <a:latin typeface="Mangal" panose="02040503050203030202" pitchFamily="18" charset="0"/>
                <a:cs typeface="Mangal" panose="02040503050203030202" pitchFamily="18" charset="0"/>
              </a:rPr>
              <a:t> - </a:t>
            </a:r>
            <a:r>
              <a:rPr lang="en-IN" sz="2400" dirty="0" err="1">
                <a:solidFill>
                  <a:schemeClr val="accent4">
                    <a:lumMod val="75000"/>
                  </a:schemeClr>
                </a:solidFill>
                <a:latin typeface="Mangal" panose="02040503050203030202" pitchFamily="18" charset="0"/>
                <a:cs typeface="Mangal" panose="02040503050203030202" pitchFamily="18" charset="0"/>
              </a:rPr>
              <a:t>मा</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नि</a:t>
            </a:r>
            <a:r>
              <a:rPr lang="en-IN" sz="2400" dirty="0">
                <a:solidFill>
                  <a:schemeClr val="accent4">
                    <a:lumMod val="75000"/>
                  </a:schemeClr>
                </a:solidFill>
                <a:latin typeface="Mangal" panose="02040503050203030202" pitchFamily="18" charset="0"/>
                <a:cs typeface="Mangal" panose="02040503050203030202" pitchFamily="18" charset="0"/>
              </a:rPr>
              <a:t>. 1/5</a:t>
            </a:r>
          </a:p>
          <a:p>
            <a:pPr algn="just"/>
            <a:r>
              <a:rPr lang="en-IN" sz="2400" dirty="0">
                <a:latin typeface="Times New Roman" panose="02020603050405020304" pitchFamily="18" charset="0"/>
                <a:cs typeface="Times New Roman" panose="02020603050405020304" pitchFamily="18" charset="0"/>
              </a:rPr>
              <a:t>The feature indicating the future disease is called as the </a:t>
            </a:r>
            <a:r>
              <a:rPr lang="en-IN" sz="2400" dirty="0" err="1">
                <a:latin typeface="Times New Roman" panose="02020603050405020304" pitchFamily="18" charset="0"/>
                <a:cs typeface="Times New Roman" panose="02020603050405020304" pitchFamily="18" charset="0"/>
              </a:rPr>
              <a:t>Purvarupa</a:t>
            </a:r>
            <a:r>
              <a:rPr lang="en-IN" sz="2400" dirty="0">
                <a:latin typeface="Times New Roman" panose="02020603050405020304" pitchFamily="18" charset="0"/>
                <a:cs typeface="Times New Roman" panose="02020603050405020304" pitchFamily="18" charset="0"/>
              </a:rPr>
              <a:t>.</a:t>
            </a:r>
          </a:p>
          <a:p>
            <a:pPr algn="just"/>
            <a:endParaRPr lang="en-IN" sz="2400" dirty="0">
              <a:solidFill>
                <a:schemeClr val="accent4">
                  <a:lumMod val="75000"/>
                </a:schemeClr>
              </a:solidFill>
              <a:latin typeface="Times New Roman" panose="02020603050405020304" pitchFamily="18" charset="0"/>
              <a:cs typeface="Times New Roman" panose="02020603050405020304" pitchFamily="18" charset="0"/>
            </a:endParaRPr>
          </a:p>
          <a:p>
            <a:pPr algn="just"/>
            <a:r>
              <a:rPr lang="en-IN" sz="2400" dirty="0" err="1">
                <a:solidFill>
                  <a:schemeClr val="accent4">
                    <a:lumMod val="75000"/>
                  </a:schemeClr>
                </a:solidFill>
                <a:latin typeface="Mangal" panose="02040503050203030202" pitchFamily="18" charset="0"/>
                <a:cs typeface="Mangal" panose="02040503050203030202" pitchFamily="18" charset="0"/>
              </a:rPr>
              <a:t>स्थानसं</a:t>
            </a:r>
            <a:r>
              <a:rPr lang="hi-IN" sz="2400" dirty="0">
                <a:solidFill>
                  <a:schemeClr val="accent4">
                    <a:lumMod val="75000"/>
                  </a:schemeClr>
                </a:solidFill>
                <a:latin typeface="Mangal" panose="02040503050203030202" pitchFamily="18" charset="0"/>
                <a:cs typeface="Mangal" panose="02040503050203030202" pitchFamily="18" charset="0"/>
              </a:rPr>
              <a:t>श्र</a:t>
            </a:r>
            <a:r>
              <a:rPr lang="en-IN" sz="2400" dirty="0" err="1">
                <a:solidFill>
                  <a:schemeClr val="accent4">
                    <a:lumMod val="75000"/>
                  </a:schemeClr>
                </a:solidFill>
                <a:latin typeface="Mangal" panose="02040503050203030202" pitchFamily="18" charset="0"/>
                <a:cs typeface="Mangal" panose="02040503050203030202" pitchFamily="18" charset="0"/>
              </a:rPr>
              <a:t>यिणः</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क्रुद्धाः</a:t>
            </a:r>
            <a:r>
              <a:rPr lang="en-IN" sz="2400" dirty="0">
                <a:solidFill>
                  <a:schemeClr val="accent4">
                    <a:lumMod val="75000"/>
                  </a:schemeClr>
                </a:solidFill>
                <a:latin typeface="Mangal" panose="02040503050203030202" pitchFamily="18" charset="0"/>
                <a:cs typeface="Mangal" panose="02040503050203030202" pitchFamily="18" charset="0"/>
              </a:rPr>
              <a:t> </a:t>
            </a:r>
            <a:r>
              <a:rPr lang="en-IN" sz="2400" dirty="0" err="1">
                <a:solidFill>
                  <a:schemeClr val="accent4">
                    <a:lumMod val="75000"/>
                  </a:schemeClr>
                </a:solidFill>
                <a:latin typeface="Mangal" panose="02040503050203030202" pitchFamily="18" charset="0"/>
                <a:cs typeface="Mangal" panose="02040503050203030202" pitchFamily="18" charset="0"/>
              </a:rPr>
              <a:t>भाविव्याधिप्रबोधकम्</a:t>
            </a:r>
            <a:r>
              <a:rPr lang="en-IN" sz="2400" dirty="0">
                <a:solidFill>
                  <a:schemeClr val="accent4">
                    <a:lumMod val="75000"/>
                  </a:schemeClr>
                </a:solidFill>
                <a:latin typeface="Mangal" panose="02040503050203030202" pitchFamily="18" charset="0"/>
                <a:cs typeface="Mangal" panose="02040503050203030202" pitchFamily="18" charset="0"/>
              </a:rPr>
              <a:t> ।</a:t>
            </a:r>
          </a:p>
          <a:p>
            <a:pPr algn="just"/>
            <a:r>
              <a:rPr lang="hi-IN" sz="2400" dirty="0">
                <a:solidFill>
                  <a:schemeClr val="accent4">
                    <a:lumMod val="75000"/>
                  </a:schemeClr>
                </a:solidFill>
                <a:latin typeface="Mangal" panose="02040503050203030202" pitchFamily="18" charset="0"/>
                <a:cs typeface="Mangal" panose="02040503050203030202" pitchFamily="18" charset="0"/>
              </a:rPr>
              <a:t>दोषः कुर्वन्ति यत् लिंगं पूर्वरूपं तदुच्यते ।। चक्रपाणि - च.नि. 1/8 </a:t>
            </a:r>
            <a:endParaRPr lang="en-US" sz="2400" dirty="0">
              <a:solidFill>
                <a:schemeClr val="accent4">
                  <a:lumMod val="75000"/>
                </a:schemeClr>
              </a:solidFill>
              <a:latin typeface="Mangal" panose="02040503050203030202" pitchFamily="18" charset="0"/>
              <a:cs typeface="Mangal" panose="02040503050203030202" pitchFamily="18" charset="0"/>
            </a:endParaRPr>
          </a:p>
          <a:p>
            <a:pPr algn="just"/>
            <a:r>
              <a:rPr lang="en-IN" sz="2400" dirty="0">
                <a:latin typeface="Times New Roman" panose="02020603050405020304" pitchFamily="18" charset="0"/>
                <a:cs typeface="Times New Roman" panose="02020603050405020304" pitchFamily="18" charset="0"/>
              </a:rPr>
              <a:t>The features produced by the vitiated </a:t>
            </a:r>
            <a:r>
              <a:rPr lang="en-IN" sz="2400" dirty="0" err="1">
                <a:latin typeface="Times New Roman" panose="02020603050405020304" pitchFamily="18" charset="0"/>
                <a:cs typeface="Times New Roman" panose="02020603050405020304" pitchFamily="18" charset="0"/>
              </a:rPr>
              <a:t>doshas</a:t>
            </a:r>
            <a:r>
              <a:rPr lang="en-IN" sz="2400" dirty="0">
                <a:latin typeface="Times New Roman" panose="02020603050405020304" pitchFamily="18" charset="0"/>
                <a:cs typeface="Times New Roman" panose="02020603050405020304" pitchFamily="18" charset="0"/>
              </a:rPr>
              <a:t> during the stage of </a:t>
            </a:r>
            <a:r>
              <a:rPr lang="en-IN" sz="2400" dirty="0" err="1">
                <a:latin typeface="Times New Roman" panose="02020603050405020304" pitchFamily="18" charset="0"/>
                <a:cs typeface="Times New Roman" panose="02020603050405020304" pitchFamily="18" charset="0"/>
              </a:rPr>
              <a:t>Sthansanshraya</a:t>
            </a:r>
            <a:r>
              <a:rPr lang="en-IN" sz="2400" dirty="0">
                <a:latin typeface="Times New Roman" panose="02020603050405020304" pitchFamily="18" charset="0"/>
                <a:cs typeface="Times New Roman" panose="02020603050405020304" pitchFamily="18" charset="0"/>
              </a:rPr>
              <a:t> (localization of pathology) indicating the future illness, are the </a:t>
            </a:r>
            <a:r>
              <a:rPr lang="en-IN" sz="2400" dirty="0" err="1">
                <a:latin typeface="Times New Roman" panose="02020603050405020304" pitchFamily="18" charset="0"/>
                <a:cs typeface="Times New Roman" panose="02020603050405020304" pitchFamily="18" charset="0"/>
              </a:rPr>
              <a:t>Purvarupas</a:t>
            </a:r>
            <a:r>
              <a:rPr lang="en-I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63404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2DBBAFF-40F9-428F-AED2-A7EA22A2EE0D}"/>
              </a:ext>
            </a:extLst>
          </p:cNvPr>
          <p:cNvSpPr txBox="1"/>
          <p:nvPr/>
        </p:nvSpPr>
        <p:spPr>
          <a:xfrm>
            <a:off x="3200400" y="3198167"/>
            <a:ext cx="5994399" cy="461665"/>
          </a:xfrm>
          <a:prstGeom prst="rect">
            <a:avLst/>
          </a:prstGeom>
          <a:noFill/>
        </p:spPr>
        <p:txBody>
          <a:bodyPr wrap="square" rtlCol="0">
            <a:spAutoFit/>
          </a:bodyPr>
          <a:lstStyle/>
          <a:p>
            <a:r>
              <a:rPr lang="en-US" sz="2400" b="1" dirty="0"/>
              <a:t>CLASSIFICATION OF POORVAROOPA</a:t>
            </a:r>
            <a:endParaRPr lang="en-IN" sz="2400" b="1" dirty="0"/>
          </a:p>
        </p:txBody>
      </p:sp>
      <p:pic>
        <p:nvPicPr>
          <p:cNvPr id="3" name="Picture 2">
            <a:extLst>
              <a:ext uri="{FF2B5EF4-FFF2-40B4-BE49-F238E27FC236}">
                <a16:creationId xmlns:a16="http://schemas.microsoft.com/office/drawing/2014/main" xmlns="" id="{FC9AA73D-96FA-49FE-8E06-DAFB8FE0708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89778" l="9778" r="92000">
                        <a14:foregroundMark x1="64444" y1="22222" x2="64444" y2="22222"/>
                        <a14:foregroundMark x1="52000" y1="20000" x2="52000" y2="20000"/>
                        <a14:foregroundMark x1="52000" y1="20000" x2="52000" y2="20000"/>
                        <a14:foregroundMark x1="51111" y1="20000" x2="51111" y2="20000"/>
                        <a14:foregroundMark x1="51111" y1="20000" x2="48000" y2="22222"/>
                        <a14:foregroundMark x1="48444" y1="16889" x2="48444" y2="16889"/>
                        <a14:foregroundMark x1="20889" y1="37333" x2="20889" y2="37333"/>
                        <a14:foregroundMark x1="30667" y1="22222" x2="30667" y2="22222"/>
                        <a14:foregroundMark x1="29778" y1="23556" x2="29778" y2="23556"/>
                        <a14:foregroundMark x1="23769" y1="35556" x2="23556" y2="36000"/>
                        <a14:foregroundMark x1="26756" y1="29333" x2="23769" y2="35556"/>
                        <a14:foregroundMark x1="28889" y1="24889" x2="26756" y2="29333"/>
                        <a14:foregroundMark x1="31556" y1="24000" x2="42222" y2="21333"/>
                        <a14:foregroundMark x1="38667" y1="21778" x2="32444" y2="21778"/>
                        <a14:foregroundMark x1="26019" y1="35556" x2="25778" y2="36000"/>
                        <a14:foregroundMark x1="29390" y1="29333" x2="26019" y2="35556"/>
                        <a14:foregroundMark x1="31556" y1="25333" x2="29390" y2="29333"/>
                        <a14:foregroundMark x1="48889" y1="42667" x2="48889" y2="42667"/>
                        <a14:foregroundMark x1="92000" y1="40000" x2="92000" y2="40000"/>
                        <a14:foregroundMark x1="92000" y1="40000" x2="92000" y2="40000"/>
                        <a14:foregroundMark x1="46667" y1="59111" x2="46667" y2="59111"/>
                        <a14:foregroundMark x1="68889" y1="63556" x2="68889" y2="63556"/>
                        <a14:foregroundMark x1="69778" y1="63556" x2="69778" y2="63556"/>
                        <a14:foregroundMark x1="71556" y1="63556" x2="71556" y2="63556"/>
                        <a14:foregroundMark x1="49333" y1="77333" x2="49333" y2="77333"/>
                        <a14:foregroundMark x1="67556" y1="80889" x2="67556" y2="80889"/>
                        <a14:foregroundMark x1="68000" y1="79556" x2="68000" y2="79556"/>
                        <a14:foregroundMark x1="68000" y1="79556" x2="68000" y2="79556"/>
                        <a14:foregroundMark x1="60000" y1="74667" x2="60000" y2="74667"/>
                        <a14:foregroundMark x1="71556" y1="58667" x2="71556" y2="58667"/>
                        <a14:foregroundMark x1="61333" y1="74222" x2="61333" y2="74222"/>
                        <a14:foregroundMark x1="62222" y1="79556" x2="62222" y2="79556"/>
                        <a14:foregroundMark x1="30222" y1="76000" x2="30222" y2="76000"/>
                        <a14:foregroundMark x1="21778" y1="63111" x2="31556" y2="75556"/>
                        <a14:foregroundMark x1="39556" y1="40444" x2="39556" y2="40444"/>
                        <a14:foregroundMark x1="32444" y1="41333" x2="32444" y2="41333"/>
                        <a14:foregroundMark x1="33333" y1="58222" x2="33333" y2="58222"/>
                        <a14:foregroundMark x1="33778" y1="41333" x2="32889" y2="40889"/>
                        <a14:foregroundMark x1="31111" y1="56444" x2="36000" y2="60444"/>
                        <a14:foregroundMark x1="73333" y1="22222" x2="73333" y2="22222"/>
                        <a14:foregroundMark x1="75111" y1="18222" x2="75111" y2="18222"/>
                        <a14:backgroundMark x1="36444" y1="36000" x2="36444" y2="36000"/>
                        <a14:backgroundMark x1="36444" y1="36000" x2="36444" y2="36000"/>
                        <a14:backgroundMark x1="38222" y1="33778" x2="36889" y2="36444"/>
                        <a14:backgroundMark x1="29778" y1="35556" x2="29778" y2="35556"/>
                        <a14:backgroundMark x1="52000" y1="52000" x2="52000" y2="52000"/>
                        <a14:backgroundMark x1="55111" y1="50667" x2="55111" y2="50667"/>
                        <a14:backgroundMark x1="39111" y1="64444" x2="39111" y2="64444"/>
                        <a14:backgroundMark x1="31111" y1="29333" x2="31111" y2="29333"/>
                        <a14:backgroundMark x1="37333" y1="24889" x2="37333" y2="24889"/>
                        <a14:backgroundMark x1="34667" y1="24889" x2="34667" y2="24889"/>
                        <a14:backgroundMark x1="37333" y1="62222" x2="37333" y2="62222"/>
                      </a14:backgroundRemoval>
                    </a14:imgEffect>
                  </a14:imgLayer>
                </a14:imgProps>
              </a:ext>
            </a:extLst>
          </a:blip>
          <a:stretch>
            <a:fillRect/>
          </a:stretch>
        </p:blipFill>
        <p:spPr>
          <a:xfrm>
            <a:off x="8148637" y="1970350"/>
            <a:ext cx="2917297" cy="2917297"/>
          </a:xfrm>
          <a:prstGeom prst="rect">
            <a:avLst/>
          </a:prstGeom>
        </p:spPr>
      </p:pic>
      <p:pic>
        <p:nvPicPr>
          <p:cNvPr id="4" name="Picture 3">
            <a:extLst>
              <a:ext uri="{FF2B5EF4-FFF2-40B4-BE49-F238E27FC236}">
                <a16:creationId xmlns:a16="http://schemas.microsoft.com/office/drawing/2014/main" xmlns="" id="{3414B90D-5C6B-42FB-9E40-E250231CA676}"/>
              </a:ext>
            </a:extLst>
          </p:cNvPr>
          <p:cNvPicPr>
            <a:picLocks noChangeAspect="1"/>
          </p:cNvPicPr>
          <p:nvPr/>
        </p:nvPicPr>
        <p:blipFill>
          <a:blip r:embed="rId4"/>
          <a:stretch>
            <a:fillRect/>
          </a:stretch>
        </p:blipFill>
        <p:spPr>
          <a:xfrm>
            <a:off x="384704" y="2071951"/>
            <a:ext cx="2815696" cy="2815696"/>
          </a:xfrm>
          <a:prstGeom prst="rect">
            <a:avLst/>
          </a:prstGeom>
        </p:spPr>
      </p:pic>
    </p:spTree>
    <p:extLst>
      <p:ext uri="{BB962C8B-B14F-4D97-AF65-F5344CB8AC3E}">
        <p14:creationId xmlns:p14="http://schemas.microsoft.com/office/powerpoint/2010/main" val="180382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par>
                                <p:cTn id="28" presetID="26"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80">
                                          <p:stCondLst>
                                            <p:cond delay="0"/>
                                          </p:stCondLst>
                                        </p:cTn>
                                        <p:tgtEl>
                                          <p:spTgt spid="3"/>
                                        </p:tgtEl>
                                      </p:cBhvr>
                                    </p:animEffect>
                                    <p:anim calcmode="lin" valueType="num">
                                      <p:cBhvr>
                                        <p:cTn id="3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gtEl>
                                      </p:cBhvr>
                                      <p:to x="100000" y="60000"/>
                                    </p:animScale>
                                    <p:animScale>
                                      <p:cBhvr>
                                        <p:cTn id="37" dur="166" decel="50000">
                                          <p:stCondLst>
                                            <p:cond delay="676"/>
                                          </p:stCondLst>
                                        </p:cTn>
                                        <p:tgtEl>
                                          <p:spTgt spid="3"/>
                                        </p:tgtEl>
                                      </p:cBhvr>
                                      <p:to x="100000" y="100000"/>
                                    </p:animScale>
                                    <p:animScale>
                                      <p:cBhvr>
                                        <p:cTn id="38" dur="26">
                                          <p:stCondLst>
                                            <p:cond delay="1312"/>
                                          </p:stCondLst>
                                        </p:cTn>
                                        <p:tgtEl>
                                          <p:spTgt spid="3"/>
                                        </p:tgtEl>
                                      </p:cBhvr>
                                      <p:to x="100000" y="80000"/>
                                    </p:animScale>
                                    <p:animScale>
                                      <p:cBhvr>
                                        <p:cTn id="39" dur="166" decel="50000">
                                          <p:stCondLst>
                                            <p:cond delay="1338"/>
                                          </p:stCondLst>
                                        </p:cTn>
                                        <p:tgtEl>
                                          <p:spTgt spid="3"/>
                                        </p:tgtEl>
                                      </p:cBhvr>
                                      <p:to x="100000" y="100000"/>
                                    </p:animScale>
                                    <p:animScale>
                                      <p:cBhvr>
                                        <p:cTn id="40" dur="26">
                                          <p:stCondLst>
                                            <p:cond delay="1642"/>
                                          </p:stCondLst>
                                        </p:cTn>
                                        <p:tgtEl>
                                          <p:spTgt spid="3"/>
                                        </p:tgtEl>
                                      </p:cBhvr>
                                      <p:to x="100000" y="90000"/>
                                    </p:animScale>
                                    <p:animScale>
                                      <p:cBhvr>
                                        <p:cTn id="41" dur="166" decel="50000">
                                          <p:stCondLst>
                                            <p:cond delay="1668"/>
                                          </p:stCondLst>
                                        </p:cTn>
                                        <p:tgtEl>
                                          <p:spTgt spid="3"/>
                                        </p:tgtEl>
                                      </p:cBhvr>
                                      <p:to x="100000" y="100000"/>
                                    </p:animScale>
                                    <p:animScale>
                                      <p:cBhvr>
                                        <p:cTn id="42" dur="26">
                                          <p:stCondLst>
                                            <p:cond delay="1808"/>
                                          </p:stCondLst>
                                        </p:cTn>
                                        <p:tgtEl>
                                          <p:spTgt spid="3"/>
                                        </p:tgtEl>
                                      </p:cBhvr>
                                      <p:to x="100000" y="95000"/>
                                    </p:animScale>
                                    <p:animScale>
                                      <p:cBhvr>
                                        <p:cTn id="43"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8292EA1-AA72-4B57-92EE-4331D0BE6A77}"/>
              </a:ext>
            </a:extLst>
          </p:cNvPr>
          <p:cNvSpPr txBox="1"/>
          <p:nvPr/>
        </p:nvSpPr>
        <p:spPr>
          <a:xfrm>
            <a:off x="934720" y="3310467"/>
            <a:ext cx="10659534" cy="2554545"/>
          </a:xfrm>
          <a:prstGeom prst="rect">
            <a:avLst/>
          </a:prstGeom>
          <a:noFill/>
        </p:spPr>
        <p:txBody>
          <a:bodyPr wrap="square">
            <a:spAutoFit/>
          </a:bodyPr>
          <a:lstStyle/>
          <a:p>
            <a:pPr algn="just"/>
            <a:r>
              <a:rPr lang="hi-IN" sz="2000" dirty="0">
                <a:solidFill>
                  <a:schemeClr val="accent6">
                    <a:lumMod val="50000"/>
                  </a:schemeClr>
                </a:solidFill>
                <a:latin typeface="Times New Roman" panose="02020603050405020304" pitchFamily="18" charset="0"/>
              </a:rPr>
              <a:t>द्विविध हि पूर्वरूपं भवति सामान्य विशिष्टं च । विजयरक्षित - मधुकोष - मा. नि. 1 / 5</a:t>
            </a:r>
          </a:p>
          <a:p>
            <a:pPr algn="just"/>
            <a:r>
              <a:rPr lang="en-IN" sz="2000" dirty="0">
                <a:latin typeface="Times New Roman" panose="02020603050405020304" pitchFamily="18" charset="0"/>
                <a:cs typeface="Times New Roman" panose="02020603050405020304" pitchFamily="18" charset="0"/>
              </a:rPr>
              <a:t>There are two types of </a:t>
            </a:r>
            <a:r>
              <a:rPr lang="en-IN" sz="2000" dirty="0" err="1">
                <a:latin typeface="Times New Roman" panose="02020603050405020304" pitchFamily="18" charset="0"/>
                <a:cs typeface="Times New Roman" panose="02020603050405020304" pitchFamily="18" charset="0"/>
              </a:rPr>
              <a:t>Purva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Rupas</a:t>
            </a:r>
            <a:r>
              <a:rPr lang="en-IN" sz="2000" dirty="0">
                <a:latin typeface="Times New Roman" panose="02020603050405020304" pitchFamily="18" charset="0"/>
                <a:cs typeface="Times New Roman" panose="02020603050405020304" pitchFamily="18" charset="0"/>
              </a:rPr>
              <a:t>, viz. </a:t>
            </a:r>
            <a:r>
              <a:rPr lang="en-IN" sz="2000" dirty="0" err="1">
                <a:latin typeface="Times New Roman" panose="02020603050405020304" pitchFamily="18" charset="0"/>
                <a:cs typeface="Times New Roman" panose="02020603050405020304" pitchFamily="18" charset="0"/>
              </a:rPr>
              <a:t>Samanya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Purvarupas</a:t>
            </a:r>
            <a:r>
              <a:rPr lang="en-IN" sz="2000" dirty="0">
                <a:latin typeface="Times New Roman" panose="02020603050405020304" pitchFamily="18" charset="0"/>
                <a:cs typeface="Times New Roman" panose="02020603050405020304" pitchFamily="18" charset="0"/>
              </a:rPr>
              <a:t> and </a:t>
            </a:r>
            <a:r>
              <a:rPr lang="en-IN" sz="2000" dirty="0" err="1">
                <a:latin typeface="Times New Roman" panose="02020603050405020304" pitchFamily="18" charset="0"/>
                <a:cs typeface="Times New Roman" panose="02020603050405020304" pitchFamily="18" charset="0"/>
              </a:rPr>
              <a:t>Vishishta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Purvarupas</a:t>
            </a:r>
            <a:r>
              <a:rPr lang="en-IN" sz="2000" dirty="0">
                <a:latin typeface="Times New Roman" panose="02020603050405020304" pitchFamily="18" charset="0"/>
                <a:cs typeface="Times New Roman" panose="02020603050405020304" pitchFamily="18" charset="0"/>
              </a:rPr>
              <a:t>. </a:t>
            </a: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1</a:t>
            </a:r>
            <a:r>
              <a:rPr lang="en-IN" sz="2000" b="1" dirty="0" smtClean="0">
                <a:latin typeface="Times New Roman" panose="02020603050405020304" pitchFamily="18" charset="0"/>
                <a:cs typeface="Times New Roman" panose="02020603050405020304" pitchFamily="18" charset="0"/>
              </a:rPr>
              <a:t>. </a:t>
            </a:r>
            <a:r>
              <a:rPr lang="hi-IN" sz="2000" b="1" dirty="0">
                <a:latin typeface="Mangal" panose="02040503050203030202" pitchFamily="18" charset="0"/>
                <a:cs typeface="Mangal" panose="02040503050203030202" pitchFamily="18" charset="0"/>
              </a:rPr>
              <a:t>सामान्य </a:t>
            </a:r>
            <a:r>
              <a:rPr lang="hi-IN" sz="2000" b="1" dirty="0" smtClean="0">
                <a:latin typeface="Mangal" panose="02040503050203030202" pitchFamily="18" charset="0"/>
                <a:cs typeface="Mangal" panose="02040503050203030202" pitchFamily="18" charset="0"/>
              </a:rPr>
              <a:t>पूर्वरूप</a:t>
            </a:r>
            <a:r>
              <a:rPr lang="en-IN" sz="2000" b="1" dirty="0" smtClean="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Common Prodromal features) :</a:t>
            </a:r>
          </a:p>
          <a:p>
            <a:pPr algn="just"/>
            <a:endParaRPr lang="en-US" sz="2000" dirty="0" smtClean="0">
              <a:solidFill>
                <a:schemeClr val="accent4">
                  <a:lumMod val="75000"/>
                </a:schemeClr>
              </a:solidFill>
              <a:latin typeface="Times New Roman" panose="02020603050405020304" pitchFamily="18" charset="0"/>
            </a:endParaRPr>
          </a:p>
          <a:p>
            <a:pPr algn="just"/>
            <a:r>
              <a:rPr lang="hi-IN" sz="2000" dirty="0" smtClean="0">
                <a:latin typeface="Mangal" panose="02040503050203030202" pitchFamily="18" charset="0"/>
                <a:cs typeface="Mangal" panose="02040503050203030202" pitchFamily="18" charset="0"/>
              </a:rPr>
              <a:t>तत्र </a:t>
            </a:r>
            <a:r>
              <a:rPr lang="hi-IN" sz="2000" dirty="0">
                <a:latin typeface="Mangal" panose="02040503050203030202" pitchFamily="18" charset="0"/>
                <a:cs typeface="Mangal" panose="02040503050203030202" pitchFamily="18" charset="0"/>
              </a:rPr>
              <a:t>सामान्यं येन दोषदूष्यसमूर्च्छनावस्थाजनितेन भावि ज्वरादिव्याधिमात्रं प्रतीयते, न तु वातादिजनितत्वादि दोष | विशेषः । यथा श्रमोऽरतिविवर्णत्वे इत्यादि तथा देवगुरूविप्रद्वेषादि। विजयरक्षित - मधुकोष - मा. नि. </a:t>
            </a:r>
            <a:r>
              <a:rPr lang="hi-IN" sz="2000" dirty="0" smtClean="0">
                <a:latin typeface="Mangal" panose="02040503050203030202" pitchFamily="18" charset="0"/>
                <a:cs typeface="Mangal" panose="02040503050203030202" pitchFamily="18" charset="0"/>
              </a:rPr>
              <a:t>1/5</a:t>
            </a:r>
            <a:endParaRPr lang="en-IN" sz="2000" dirty="0">
              <a:latin typeface="Mangal" panose="02040503050203030202" pitchFamily="18" charset="0"/>
              <a:cs typeface="Mangal" panose="02040503050203030202" pitchFamily="18" charset="0"/>
            </a:endParaRPr>
          </a:p>
        </p:txBody>
      </p:sp>
      <p:sp>
        <p:nvSpPr>
          <p:cNvPr id="4" name="Rectangle 3">
            <a:extLst>
              <a:ext uri="{FF2B5EF4-FFF2-40B4-BE49-F238E27FC236}">
                <a16:creationId xmlns:a16="http://schemas.microsoft.com/office/drawing/2014/main" xmlns="" id="{DC2DA6CF-28A7-4855-9BA6-3D853350C9C9}"/>
              </a:ext>
            </a:extLst>
          </p:cNvPr>
          <p:cNvSpPr/>
          <p:nvPr/>
        </p:nvSpPr>
        <p:spPr>
          <a:xfrm>
            <a:off x="4309533" y="939797"/>
            <a:ext cx="3183467" cy="770467"/>
          </a:xfrm>
          <a:prstGeom prst="rect">
            <a:avLst/>
          </a:prstGeom>
          <a:solidFill>
            <a:schemeClr val="accent6">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xmlns="" id="{0636CF89-CF0E-46BD-B831-18717B61C4C1}"/>
              </a:ext>
            </a:extLst>
          </p:cNvPr>
          <p:cNvSpPr/>
          <p:nvPr/>
        </p:nvSpPr>
        <p:spPr>
          <a:xfrm>
            <a:off x="1820333" y="2023532"/>
            <a:ext cx="2692400" cy="973667"/>
          </a:xfrm>
          <a:prstGeom prst="roundRect">
            <a:avLst/>
          </a:pr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xmlns="" id="{D1001D89-ACF8-4451-AD25-99B23465CCA8}"/>
              </a:ext>
            </a:extLst>
          </p:cNvPr>
          <p:cNvSpPr/>
          <p:nvPr/>
        </p:nvSpPr>
        <p:spPr>
          <a:xfrm>
            <a:off x="7366000" y="2023532"/>
            <a:ext cx="2692400" cy="973667"/>
          </a:xfrm>
          <a:prstGeom prst="roundRect">
            <a:avLst/>
          </a:prstGeom>
          <a:solidFill>
            <a:schemeClr val="accent5">
              <a:lumMod val="40000"/>
              <a:lumOff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BCC685D1-A03C-46C3-9376-942A7B084200}"/>
              </a:ext>
            </a:extLst>
          </p:cNvPr>
          <p:cNvSpPr txBox="1"/>
          <p:nvPr/>
        </p:nvSpPr>
        <p:spPr>
          <a:xfrm>
            <a:off x="4885266" y="1143000"/>
            <a:ext cx="2074333" cy="523220"/>
          </a:xfrm>
          <a:prstGeom prst="rect">
            <a:avLst/>
          </a:prstGeom>
          <a:noFill/>
        </p:spPr>
        <p:txBody>
          <a:bodyPr wrap="square" rtlCol="0">
            <a:spAutoFit/>
          </a:bodyPr>
          <a:lstStyle/>
          <a:p>
            <a:pPr algn="ctr"/>
            <a:r>
              <a:rPr lang="hi-IN" sz="2800" b="1" dirty="0">
                <a:latin typeface="Mangal" panose="02040503050203030202" pitchFamily="18" charset="0"/>
                <a:cs typeface="Mangal" panose="02040503050203030202" pitchFamily="18" charset="0"/>
              </a:rPr>
              <a:t>पूर्वरूप</a:t>
            </a:r>
            <a:endParaRPr lang="en-IN" sz="2800" dirty="0"/>
          </a:p>
        </p:txBody>
      </p:sp>
      <p:sp>
        <p:nvSpPr>
          <p:cNvPr id="8" name="TextBox 7">
            <a:extLst>
              <a:ext uri="{FF2B5EF4-FFF2-40B4-BE49-F238E27FC236}">
                <a16:creationId xmlns:a16="http://schemas.microsoft.com/office/drawing/2014/main" xmlns="" id="{EA653F0F-E3D2-496B-B607-FC1DE4AD37CC}"/>
              </a:ext>
            </a:extLst>
          </p:cNvPr>
          <p:cNvSpPr txBox="1"/>
          <p:nvPr/>
        </p:nvSpPr>
        <p:spPr>
          <a:xfrm>
            <a:off x="1981199" y="2270259"/>
            <a:ext cx="2370667" cy="461665"/>
          </a:xfrm>
          <a:prstGeom prst="rect">
            <a:avLst/>
          </a:prstGeom>
          <a:noFill/>
        </p:spPr>
        <p:txBody>
          <a:bodyPr wrap="square" rtlCol="0">
            <a:spAutoFit/>
          </a:bodyPr>
          <a:lstStyle/>
          <a:p>
            <a:pPr algn="ctr"/>
            <a:r>
              <a:rPr lang="hi-IN" sz="2400" b="1" dirty="0">
                <a:latin typeface="Mangal" panose="02040503050203030202" pitchFamily="18" charset="0"/>
                <a:cs typeface="Mangal" panose="02040503050203030202" pitchFamily="18" charset="0"/>
              </a:rPr>
              <a:t>सामान्य पूर्वरूप</a:t>
            </a:r>
            <a:endParaRPr lang="en-IN" sz="2400" b="1" dirty="0">
              <a:latin typeface="Mangal" panose="02040503050203030202" pitchFamily="18" charset="0"/>
              <a:cs typeface="Mangal" panose="02040503050203030202" pitchFamily="18" charset="0"/>
            </a:endParaRPr>
          </a:p>
        </p:txBody>
      </p:sp>
      <p:sp>
        <p:nvSpPr>
          <p:cNvPr id="9" name="TextBox 8">
            <a:extLst>
              <a:ext uri="{FF2B5EF4-FFF2-40B4-BE49-F238E27FC236}">
                <a16:creationId xmlns:a16="http://schemas.microsoft.com/office/drawing/2014/main" xmlns="" id="{3D111673-9E18-4F04-B1FC-5D2521F33D8D}"/>
              </a:ext>
            </a:extLst>
          </p:cNvPr>
          <p:cNvSpPr txBox="1"/>
          <p:nvPr/>
        </p:nvSpPr>
        <p:spPr>
          <a:xfrm>
            <a:off x="7674382" y="2279533"/>
            <a:ext cx="2075636" cy="461665"/>
          </a:xfrm>
          <a:prstGeom prst="rect">
            <a:avLst/>
          </a:prstGeom>
          <a:noFill/>
        </p:spPr>
        <p:txBody>
          <a:bodyPr wrap="square" rtlCol="0">
            <a:spAutoFit/>
          </a:bodyPr>
          <a:lstStyle/>
          <a:p>
            <a:pPr algn="ctr"/>
            <a:r>
              <a:rPr lang="hi-IN" sz="2400" b="1" dirty="0">
                <a:latin typeface="Mangal" panose="02040503050203030202" pitchFamily="18" charset="0"/>
                <a:cs typeface="Mangal" panose="02040503050203030202" pitchFamily="18" charset="0"/>
              </a:rPr>
              <a:t>विशिष्ट पूर्वरूप</a:t>
            </a:r>
            <a:endParaRPr lang="en-IN" sz="2400" b="1" dirty="0">
              <a:latin typeface="Mangal" panose="02040503050203030202" pitchFamily="18" charset="0"/>
              <a:cs typeface="Mangal" panose="02040503050203030202" pitchFamily="18" charset="0"/>
            </a:endParaRPr>
          </a:p>
        </p:txBody>
      </p:sp>
      <p:sp>
        <p:nvSpPr>
          <p:cNvPr id="10" name="TextBox 9">
            <a:extLst>
              <a:ext uri="{FF2B5EF4-FFF2-40B4-BE49-F238E27FC236}">
                <a16:creationId xmlns:a16="http://schemas.microsoft.com/office/drawing/2014/main" xmlns="" id="{C96C3170-970D-4D31-8EAE-9BAB1A0F6F31}"/>
              </a:ext>
            </a:extLst>
          </p:cNvPr>
          <p:cNvSpPr txBox="1"/>
          <p:nvPr/>
        </p:nvSpPr>
        <p:spPr>
          <a:xfrm>
            <a:off x="4775200" y="257197"/>
            <a:ext cx="3996267" cy="369332"/>
          </a:xfrm>
          <a:prstGeom prst="rect">
            <a:avLst/>
          </a:prstGeom>
          <a:noFill/>
        </p:spPr>
        <p:txBody>
          <a:bodyPr wrap="square" rtlCol="0">
            <a:spAutoFit/>
          </a:bodyPr>
          <a:lstStyle/>
          <a:p>
            <a:r>
              <a:rPr lang="en-US" b="1" dirty="0"/>
              <a:t>CLASSIFICATION - 1</a:t>
            </a:r>
            <a:endParaRPr lang="en-IN" b="1" dirty="0"/>
          </a:p>
        </p:txBody>
      </p:sp>
      <p:pic>
        <p:nvPicPr>
          <p:cNvPr id="11" name="Picture 10">
            <a:extLst>
              <a:ext uri="{FF2B5EF4-FFF2-40B4-BE49-F238E27FC236}">
                <a16:creationId xmlns:a16="http://schemas.microsoft.com/office/drawing/2014/main" xmlns="" id="{5E951418-85BC-4F83-8620-EA23CA56FC4F}"/>
              </a:ext>
            </a:extLst>
          </p:cNvPr>
          <p:cNvPicPr>
            <a:picLocks noChangeAspect="1"/>
          </p:cNvPicPr>
          <p:nvPr/>
        </p:nvPicPr>
        <p:blipFill>
          <a:blip r:embed="rId2"/>
          <a:stretch>
            <a:fillRect/>
          </a:stretch>
        </p:blipFill>
        <p:spPr>
          <a:xfrm>
            <a:off x="0" y="858111"/>
            <a:ext cx="2224089" cy="1480030"/>
          </a:xfrm>
          <a:prstGeom prst="ellipse">
            <a:avLst/>
          </a:prstGeom>
          <a:ln>
            <a:noFill/>
          </a:ln>
          <a:effectLst>
            <a:softEdge rad="112500"/>
          </a:effectLst>
        </p:spPr>
      </p:pic>
    </p:spTree>
    <p:extLst>
      <p:ext uri="{BB962C8B-B14F-4D97-AF65-F5344CB8AC3E}">
        <p14:creationId xmlns:p14="http://schemas.microsoft.com/office/powerpoint/2010/main" val="95030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heel(1)">
                                      <p:cBhvr>
                                        <p:cTn id="32" dur="2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heel(1)">
                                      <p:cBhvr>
                                        <p:cTn id="37" dur="2000"/>
                                        <p:tgtEl>
                                          <p:spTgt spid="9"/>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heel(1)">
                                      <p:cBhvr>
                                        <p:cTn id="40" dur="20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5" dur="500"/>
                                        <p:tgtEl>
                                          <p:spTgt spid="3">
                                            <p:txEl>
                                              <p:pRg st="3" end="3"/>
                                            </p:txEl>
                                          </p:spTgt>
                                        </p:tgtEl>
                                      </p:cBhvr>
                                    </p:animEffect>
                                  </p:childTnLst>
                                </p:cTn>
                              </p:par>
                              <p:par>
                                <p:cTn id="46" presetID="14" presetClass="entr" presetSubtype="1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8" dur="500"/>
                                        <p:tgtEl>
                                          <p:spTgt spid="3">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randombar(horizontal)">
                                      <p:cBhvr>
                                        <p:cTn id="5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75D6E5E2-FFFF-49E6-A749-19EABEB15A68}"/>
              </a:ext>
            </a:extLst>
          </p:cNvPr>
          <p:cNvSpPr txBox="1"/>
          <p:nvPr/>
        </p:nvSpPr>
        <p:spPr>
          <a:xfrm>
            <a:off x="704056" y="800228"/>
            <a:ext cx="10905067" cy="3708708"/>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2. </a:t>
            </a:r>
            <a:r>
              <a:rPr lang="hi-IN" sz="2400" b="1" dirty="0">
                <a:latin typeface="Mangal" panose="02040503050203030202" pitchFamily="18" charset="0"/>
                <a:cs typeface="Mangal" panose="02040503050203030202" pitchFamily="18" charset="0"/>
              </a:rPr>
              <a:t>विशिष्ट </a:t>
            </a:r>
            <a:r>
              <a:rPr lang="hi-IN" sz="2400" b="1" dirty="0" smtClean="0">
                <a:latin typeface="Mangal" panose="02040503050203030202" pitchFamily="18" charset="0"/>
                <a:cs typeface="Mangal" panose="02040503050203030202" pitchFamily="18" charset="0"/>
              </a:rPr>
              <a:t>पूर्वरूप</a:t>
            </a:r>
            <a:r>
              <a:rPr lang="en-IN" sz="2400" b="1" dirty="0" smtClean="0">
                <a:latin typeface="Mangal" panose="02040503050203030202" pitchFamily="18" charset="0"/>
                <a:cs typeface="Mangal" panose="02040503050203030202" pitchFamily="18" charset="0"/>
              </a:rPr>
              <a:t> </a:t>
            </a:r>
            <a:r>
              <a:rPr lang="en-IN" sz="2400" b="1" dirty="0" smtClean="0">
                <a:latin typeface="Times New Roman" panose="02020603050405020304" pitchFamily="18" charset="0"/>
                <a:cs typeface="Times New Roman" panose="02020603050405020304" pitchFamily="18" charset="0"/>
              </a:rPr>
              <a:t>(Specific </a:t>
            </a:r>
            <a:r>
              <a:rPr lang="en-IN" sz="2400" b="1" dirty="0">
                <a:latin typeface="Times New Roman" panose="02020603050405020304" pitchFamily="18" charset="0"/>
                <a:cs typeface="Times New Roman" panose="02020603050405020304" pitchFamily="18" charset="0"/>
              </a:rPr>
              <a:t>Prodromal Features)</a:t>
            </a:r>
          </a:p>
          <a:p>
            <a:endParaRPr lang="en-IN" sz="2000" dirty="0"/>
          </a:p>
          <a:p>
            <a:pPr algn="just"/>
            <a:r>
              <a:rPr lang="en-IN" sz="2000" dirty="0" err="1">
                <a:latin typeface="Mangal" panose="02040503050203030202" pitchFamily="18" charset="0"/>
                <a:cs typeface="Mangal" panose="02040503050203030202" pitchFamily="18" charset="0"/>
              </a:rPr>
              <a:t>विशिष्टं</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पूर्वरूपः</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यथा</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सुश्रुत</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विशेषात्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जृम्भाऽत्यर्थं</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समीरणात्</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पित्तात्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नयनयोः</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दाहः</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कफात्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अन्न</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अरूचिः</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तथा</a:t>
            </a:r>
            <a:r>
              <a:rPr lang="en-IN" sz="2000" dirty="0">
                <a:latin typeface="Mangal" panose="02040503050203030202" pitchFamily="18" charset="0"/>
                <a:cs typeface="Mangal" panose="02040503050203030202" pitchFamily="18" charset="0"/>
              </a:rPr>
              <a:t> </a:t>
            </a:r>
            <a:r>
              <a:rPr lang="en-IN" sz="2000" dirty="0" smtClean="0">
                <a:latin typeface="Mangal" panose="02040503050203030202" pitchFamily="18" charset="0"/>
                <a:cs typeface="Mangal" panose="02040503050203030202" pitchFamily="18" charset="0"/>
              </a:rPr>
              <a:t>। </a:t>
            </a:r>
            <a:r>
              <a:rPr lang="en-IN" sz="2000" dirty="0" err="1" smtClean="0">
                <a:latin typeface="Mangal" panose="02040503050203030202" pitchFamily="18" charset="0"/>
                <a:cs typeface="Mangal" panose="02040503050203030202" pitchFamily="18" charset="0"/>
              </a:rPr>
              <a:t>विजयरक्षित</a:t>
            </a:r>
            <a:r>
              <a:rPr lang="en-IN" sz="2000" dirty="0" smtClean="0">
                <a:latin typeface="Mangal" panose="02040503050203030202" pitchFamily="18" charset="0"/>
                <a:cs typeface="Mangal" panose="02040503050203030202" pitchFamily="18" charset="0"/>
              </a:rPr>
              <a:t> </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मधुकोष</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मा.नि</a:t>
            </a:r>
            <a:r>
              <a:rPr lang="en-IN" sz="2000" dirty="0">
                <a:latin typeface="Mangal" panose="02040503050203030202" pitchFamily="18" charset="0"/>
                <a:cs typeface="Mangal" panose="02040503050203030202" pitchFamily="18" charset="0"/>
              </a:rPr>
              <a:t>. 1/5</a:t>
            </a:r>
          </a:p>
          <a:p>
            <a:pPr algn="just"/>
            <a:endParaRPr lang="en-IN" sz="400" dirty="0" smtClean="0">
              <a:latin typeface="Mangal" panose="02040503050203030202" pitchFamily="18" charset="0"/>
              <a:cs typeface="Mangal" panose="02040503050203030202" pitchFamily="18" charset="0"/>
            </a:endParaRPr>
          </a:p>
          <a:p>
            <a:pPr algn="just"/>
            <a:r>
              <a:rPr lang="en-IN" sz="2400" dirty="0" smtClean="0">
                <a:latin typeface="Times New Roman" panose="02020603050405020304" pitchFamily="18" charset="0"/>
                <a:cs typeface="Times New Roman" panose="02020603050405020304" pitchFamily="18" charset="0"/>
              </a:rPr>
              <a:t>For </a:t>
            </a:r>
            <a:r>
              <a:rPr lang="en-IN" sz="2400" dirty="0">
                <a:latin typeface="Times New Roman" panose="02020603050405020304" pitchFamily="18" charset="0"/>
                <a:cs typeface="Times New Roman" panose="02020603050405020304" pitchFamily="18" charset="0"/>
              </a:rPr>
              <a:t>the sake of </a:t>
            </a:r>
            <a:r>
              <a:rPr lang="en-IN" sz="2400" dirty="0" err="1">
                <a:latin typeface="Times New Roman" panose="02020603050405020304" pitchFamily="18" charset="0"/>
                <a:cs typeface="Times New Roman" panose="02020603050405020304" pitchFamily="18" charset="0"/>
              </a:rPr>
              <a:t>therotical</a:t>
            </a:r>
            <a:r>
              <a:rPr lang="en-IN" sz="2400" dirty="0">
                <a:latin typeface="Times New Roman" panose="02020603050405020304" pitchFamily="18" charset="0"/>
                <a:cs typeface="Times New Roman" panose="02020603050405020304" pitchFamily="18" charset="0"/>
              </a:rPr>
              <a:t> explanation acharya </a:t>
            </a:r>
            <a:r>
              <a:rPr lang="en-IN" sz="2400" dirty="0" err="1">
                <a:latin typeface="Times New Roman" panose="02020603050405020304" pitchFamily="18" charset="0"/>
                <a:cs typeface="Times New Roman" panose="02020603050405020304" pitchFamily="18" charset="0"/>
              </a:rPr>
              <a:t>Vijayrakshit</a:t>
            </a:r>
            <a:r>
              <a:rPr lang="en-IN" sz="2400" dirty="0">
                <a:latin typeface="Times New Roman" panose="02020603050405020304" pitchFamily="18" charset="0"/>
                <a:cs typeface="Times New Roman" panose="02020603050405020304" pitchFamily="18" charset="0"/>
              </a:rPr>
              <a:t> had given another example </a:t>
            </a:r>
            <a:r>
              <a:rPr lang="en-IN" sz="2400" dirty="0" smtClean="0">
                <a:latin typeface="Times New Roman" panose="02020603050405020304" pitchFamily="18" charset="0"/>
                <a:cs typeface="Times New Roman" panose="02020603050405020304" pitchFamily="18" charset="0"/>
              </a:rPr>
              <a:t>of </a:t>
            </a:r>
            <a:r>
              <a:rPr lang="en-IN" sz="2400" dirty="0" err="1" smtClean="0">
                <a:latin typeface="Times New Roman" panose="02020603050405020304" pitchFamily="18" charset="0"/>
                <a:cs typeface="Times New Roman" panose="02020603050405020304" pitchFamily="18" charset="0"/>
              </a:rPr>
              <a:t>Vishishta</a:t>
            </a:r>
            <a:r>
              <a:rPr lang="en-IN" sz="2400" dirty="0" smtClean="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Purva</a:t>
            </a:r>
            <a:r>
              <a:rPr lang="en-IN" sz="2400" dirty="0">
                <a:latin typeface="Times New Roman" panose="02020603050405020304" pitchFamily="18" charset="0"/>
                <a:cs typeface="Times New Roman" panose="02020603050405020304" pitchFamily="18" charset="0"/>
              </a:rPr>
              <a:t> Rupa as follows:</a:t>
            </a:r>
          </a:p>
          <a:p>
            <a:pPr algn="just"/>
            <a:endParaRPr lang="en-IN" sz="1100" dirty="0">
              <a:solidFill>
                <a:schemeClr val="accent4">
                  <a:lumMod val="75000"/>
                </a:schemeClr>
              </a:solidFill>
              <a:latin typeface="Times New Roman" panose="02020603050405020304" pitchFamily="18" charset="0"/>
              <a:cs typeface="Times New Roman" panose="02020603050405020304" pitchFamily="18" charset="0"/>
            </a:endParaRPr>
          </a:p>
          <a:p>
            <a:pPr algn="just"/>
            <a:r>
              <a:rPr lang="en-IN" sz="2000" dirty="0" err="1" smtClean="0">
                <a:latin typeface="Mangal" panose="02040503050203030202" pitchFamily="18" charset="0"/>
                <a:cs typeface="Mangal" panose="02040503050203030202" pitchFamily="18" charset="0"/>
              </a:rPr>
              <a:t>विशिष्टं</a:t>
            </a:r>
            <a:r>
              <a:rPr lang="en-IN" sz="2000" dirty="0" smtClean="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यथा</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उरःक्षतादौ</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लिंगान्</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एव</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वातादिजान्</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अव्यक्तान्</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विजयरक्षित</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मधुकोष</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मा</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नि</a:t>
            </a:r>
            <a:r>
              <a:rPr lang="en-IN" sz="2000" dirty="0">
                <a:latin typeface="Mangal" panose="02040503050203030202" pitchFamily="18" charset="0"/>
                <a:cs typeface="Mangal" panose="02040503050203030202" pitchFamily="18" charset="0"/>
              </a:rPr>
              <a:t>. 1/5</a:t>
            </a:r>
          </a:p>
          <a:p>
            <a:pPr algn="just"/>
            <a:endParaRPr lang="en-IN" sz="1200" dirty="0" smtClean="0">
              <a:latin typeface="Times New Roman" panose="02020603050405020304" pitchFamily="18" charset="0"/>
              <a:cs typeface="Times New Roman" panose="02020603050405020304" pitchFamily="18" charset="0"/>
            </a:endParaRPr>
          </a:p>
          <a:p>
            <a:pPr algn="just"/>
            <a:r>
              <a:rPr lang="en-IN" sz="2400" dirty="0" err="1" smtClean="0">
                <a:latin typeface="Times New Roman" panose="02020603050405020304" pitchFamily="18" charset="0"/>
                <a:cs typeface="Times New Roman" panose="02020603050405020304" pitchFamily="18" charset="0"/>
              </a:rPr>
              <a:t>Vishishta</a:t>
            </a:r>
            <a:r>
              <a:rPr lang="en-IN" sz="2400" dirty="0" smtClean="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Purva</a:t>
            </a:r>
            <a:r>
              <a:rPr lang="en-IN" sz="2400" dirty="0">
                <a:latin typeface="Times New Roman" panose="02020603050405020304" pitchFamily="18" charset="0"/>
                <a:cs typeface="Times New Roman" panose="02020603050405020304" pitchFamily="18" charset="0"/>
              </a:rPr>
              <a:t> Rupa observed in </a:t>
            </a:r>
            <a:r>
              <a:rPr lang="en-IN" sz="2400" dirty="0" err="1">
                <a:latin typeface="Times New Roman" panose="02020603050405020304" pitchFamily="18" charset="0"/>
                <a:cs typeface="Times New Roman" panose="02020603050405020304" pitchFamily="18" charset="0"/>
              </a:rPr>
              <a:t>Urahakshat</a:t>
            </a:r>
            <a:r>
              <a:rPr lang="en-IN" sz="2400" dirty="0">
                <a:latin typeface="Times New Roman" panose="02020603050405020304" pitchFamily="18" charset="0"/>
                <a:cs typeface="Times New Roman" panose="02020603050405020304" pitchFamily="18" charset="0"/>
              </a:rPr>
              <a:t> and </a:t>
            </a:r>
            <a:r>
              <a:rPr lang="en-IN" sz="2400" dirty="0" err="1">
                <a:latin typeface="Times New Roman" panose="02020603050405020304" pitchFamily="18" charset="0"/>
                <a:cs typeface="Times New Roman" panose="02020603050405020304" pitchFamily="18" charset="0"/>
              </a:rPr>
              <a:t>Vatvyadhi</a:t>
            </a:r>
            <a:r>
              <a:rPr lang="en-IN" sz="2400" dirty="0">
                <a:latin typeface="Times New Roman" panose="02020603050405020304" pitchFamily="18" charset="0"/>
                <a:cs typeface="Times New Roman" panose="02020603050405020304" pitchFamily="18" charset="0"/>
              </a:rPr>
              <a:t> have unexpressed (</a:t>
            </a:r>
            <a:r>
              <a:rPr lang="en-IN" sz="2400" dirty="0" err="1">
                <a:latin typeface="Times New Roman" panose="02020603050405020304" pitchFamily="18" charset="0"/>
                <a:cs typeface="Times New Roman" panose="02020603050405020304" pitchFamily="18" charset="0"/>
              </a:rPr>
              <a:t>avyakta</a:t>
            </a:r>
            <a:r>
              <a:rPr lang="en-IN" sz="2400" dirty="0">
                <a:latin typeface="Times New Roman" panose="02020603050405020304" pitchFamily="18" charset="0"/>
                <a:cs typeface="Times New Roman" panose="02020603050405020304" pitchFamily="18" charset="0"/>
              </a:rPr>
              <a:t>) prodromal features.</a:t>
            </a:r>
          </a:p>
        </p:txBody>
      </p:sp>
      <p:pic>
        <p:nvPicPr>
          <p:cNvPr id="4" name="Picture 3">
            <a:extLst>
              <a:ext uri="{FF2B5EF4-FFF2-40B4-BE49-F238E27FC236}">
                <a16:creationId xmlns:a16="http://schemas.microsoft.com/office/drawing/2014/main" xmlns="" id="{6730D0FC-01C8-4DF7-AAE9-8079EE1D8EBC}"/>
              </a:ext>
            </a:extLst>
          </p:cNvPr>
          <p:cNvPicPr>
            <a:picLocks noChangeAspect="1"/>
          </p:cNvPicPr>
          <p:nvPr/>
        </p:nvPicPr>
        <p:blipFill>
          <a:blip r:embed="rId2"/>
          <a:stretch>
            <a:fillRect/>
          </a:stretch>
        </p:blipFill>
        <p:spPr>
          <a:xfrm>
            <a:off x="2054490" y="4989159"/>
            <a:ext cx="1896533" cy="1152407"/>
          </a:xfrm>
          <a:prstGeom prst="rect">
            <a:avLst/>
          </a:prstGeom>
        </p:spPr>
      </p:pic>
      <p:pic>
        <p:nvPicPr>
          <p:cNvPr id="5" name="Picture 4">
            <a:extLst>
              <a:ext uri="{FF2B5EF4-FFF2-40B4-BE49-F238E27FC236}">
                <a16:creationId xmlns:a16="http://schemas.microsoft.com/office/drawing/2014/main" xmlns="" id="{C0A96308-D26F-41DE-8650-A83FDABDC4E2}"/>
              </a:ext>
            </a:extLst>
          </p:cNvPr>
          <p:cNvPicPr>
            <a:picLocks noChangeAspect="1"/>
          </p:cNvPicPr>
          <p:nvPr/>
        </p:nvPicPr>
        <p:blipFill>
          <a:blip r:embed="rId3"/>
          <a:stretch>
            <a:fillRect/>
          </a:stretch>
        </p:blipFill>
        <p:spPr>
          <a:xfrm>
            <a:off x="5034298" y="4989158"/>
            <a:ext cx="1843088" cy="1152407"/>
          </a:xfrm>
          <a:prstGeom prst="rect">
            <a:avLst/>
          </a:prstGeom>
        </p:spPr>
      </p:pic>
      <p:pic>
        <p:nvPicPr>
          <p:cNvPr id="6" name="Picture 5">
            <a:extLst>
              <a:ext uri="{FF2B5EF4-FFF2-40B4-BE49-F238E27FC236}">
                <a16:creationId xmlns:a16="http://schemas.microsoft.com/office/drawing/2014/main" xmlns="" id="{266BDED7-DBBF-4426-9118-8D506AFCA861}"/>
              </a:ext>
            </a:extLst>
          </p:cNvPr>
          <p:cNvPicPr>
            <a:picLocks noChangeAspect="1"/>
          </p:cNvPicPr>
          <p:nvPr/>
        </p:nvPicPr>
        <p:blipFill>
          <a:blip r:embed="rId4"/>
          <a:stretch>
            <a:fillRect/>
          </a:stretch>
        </p:blipFill>
        <p:spPr>
          <a:xfrm>
            <a:off x="7960662" y="4989159"/>
            <a:ext cx="1896533" cy="1152407"/>
          </a:xfrm>
          <a:prstGeom prst="rect">
            <a:avLst/>
          </a:prstGeom>
        </p:spPr>
      </p:pic>
    </p:spTree>
    <p:extLst>
      <p:ext uri="{BB962C8B-B14F-4D97-AF65-F5344CB8AC3E}">
        <p14:creationId xmlns:p14="http://schemas.microsoft.com/office/powerpoint/2010/main" val="135265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par>
                                <p:cTn id="16" presetID="6" presetClass="entr" presetSubtype="16"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04FD0D3-5056-4268-A3C1-91A472ED4791}"/>
              </a:ext>
            </a:extLst>
          </p:cNvPr>
          <p:cNvSpPr txBox="1"/>
          <p:nvPr/>
        </p:nvSpPr>
        <p:spPr>
          <a:xfrm>
            <a:off x="1184855" y="3308572"/>
            <a:ext cx="8680361" cy="1015663"/>
          </a:xfrm>
          <a:prstGeom prst="rect">
            <a:avLst/>
          </a:prstGeom>
          <a:noFill/>
        </p:spPr>
        <p:txBody>
          <a:bodyPr wrap="square">
            <a:spAutoFit/>
          </a:bodyPr>
          <a:lstStyle/>
          <a:p>
            <a:r>
              <a:rPr lang="en-IN" sz="2000" dirty="0" err="1">
                <a:latin typeface="Mangal" panose="02040503050203030202" pitchFamily="18" charset="0"/>
                <a:cs typeface="Mangal" panose="02040503050203030202" pitchFamily="18" charset="0"/>
              </a:rPr>
              <a:t>तत्</a:t>
            </a:r>
            <a:r>
              <a:rPr lang="en-IN" sz="2000" dirty="0">
                <a:latin typeface="Mangal" panose="02040503050203030202" pitchFamily="18" charset="0"/>
                <a:cs typeface="Mangal" panose="02040503050203030202" pitchFamily="18" charset="0"/>
              </a:rPr>
              <a:t> च </a:t>
            </a:r>
            <a:r>
              <a:rPr lang="en-IN" sz="2000" dirty="0" err="1">
                <a:latin typeface="Mangal" panose="02040503050203030202" pitchFamily="18" charset="0"/>
                <a:cs typeface="Mangal" panose="02040503050203030202" pitchFamily="18" charset="0"/>
              </a:rPr>
              <a:t>प्राक्</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रूपं</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त्रिधा</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दृश्यते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किंचित्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शरीरम्</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किंचित्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मानसं</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किंचित्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शरीर</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मानसं</a:t>
            </a:r>
            <a:r>
              <a:rPr lang="en-IN" sz="2000" dirty="0">
                <a:latin typeface="Mangal" panose="02040503050203030202" pitchFamily="18" charset="0"/>
                <a:cs typeface="Mangal" panose="02040503050203030202" pitchFamily="18" charset="0"/>
              </a:rPr>
              <a:t> च । </a:t>
            </a:r>
            <a:r>
              <a:rPr lang="en-IN" sz="2000" dirty="0" err="1">
                <a:latin typeface="Mangal" panose="02040503050203030202" pitchFamily="18" charset="0"/>
                <a:cs typeface="Mangal" panose="02040503050203030202" pitchFamily="18" charset="0"/>
              </a:rPr>
              <a:t>आतंकदर्पण</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मा</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नि</a:t>
            </a:r>
            <a:r>
              <a:rPr lang="en-IN" sz="2000" dirty="0">
                <a:latin typeface="Mangal" panose="02040503050203030202" pitchFamily="18" charset="0"/>
                <a:cs typeface="Mangal" panose="02040503050203030202" pitchFamily="18" charset="0"/>
              </a:rPr>
              <a:t>. 1/6</a:t>
            </a:r>
          </a:p>
          <a:p>
            <a:endParaRPr lang="en-IN" sz="2000" dirty="0">
              <a:solidFill>
                <a:schemeClr val="accent6">
                  <a:lumMod val="75000"/>
                </a:schemeClr>
              </a:solidFill>
            </a:endParaRPr>
          </a:p>
        </p:txBody>
      </p:sp>
      <p:sp>
        <p:nvSpPr>
          <p:cNvPr id="4" name="TextBox 3">
            <a:extLst>
              <a:ext uri="{FF2B5EF4-FFF2-40B4-BE49-F238E27FC236}">
                <a16:creationId xmlns:a16="http://schemas.microsoft.com/office/drawing/2014/main" xmlns="" id="{A18D36E3-32C4-4493-A609-7A95F8F91C35}"/>
              </a:ext>
            </a:extLst>
          </p:cNvPr>
          <p:cNvSpPr txBox="1"/>
          <p:nvPr/>
        </p:nvSpPr>
        <p:spPr>
          <a:xfrm>
            <a:off x="4512733" y="221734"/>
            <a:ext cx="2794000" cy="369332"/>
          </a:xfrm>
          <a:prstGeom prst="rect">
            <a:avLst/>
          </a:prstGeom>
          <a:noFill/>
        </p:spPr>
        <p:txBody>
          <a:bodyPr wrap="square" rtlCol="0">
            <a:spAutoFit/>
          </a:bodyPr>
          <a:lstStyle/>
          <a:p>
            <a:r>
              <a:rPr lang="en-US" b="1" dirty="0"/>
              <a:t>CLASSIFICATION - 2</a:t>
            </a:r>
            <a:endParaRPr lang="en-IN" b="1" dirty="0"/>
          </a:p>
        </p:txBody>
      </p:sp>
      <p:sp>
        <p:nvSpPr>
          <p:cNvPr id="6" name="TextBox 5">
            <a:extLst>
              <a:ext uri="{FF2B5EF4-FFF2-40B4-BE49-F238E27FC236}">
                <a16:creationId xmlns:a16="http://schemas.microsoft.com/office/drawing/2014/main" xmlns="" id="{C56F299A-58FD-489E-B1B9-254210F2F4D0}"/>
              </a:ext>
            </a:extLst>
          </p:cNvPr>
          <p:cNvSpPr txBox="1"/>
          <p:nvPr/>
        </p:nvSpPr>
        <p:spPr>
          <a:xfrm>
            <a:off x="677333" y="4092632"/>
            <a:ext cx="10464800" cy="1661993"/>
          </a:xfrm>
          <a:prstGeom prst="rect">
            <a:avLst/>
          </a:prstGeom>
          <a:noFill/>
        </p:spPr>
        <p:txBody>
          <a:bodyPr wrap="square">
            <a:spAutoFit/>
          </a:bodyPr>
          <a:lstStyle/>
          <a:p>
            <a:pPr algn="just"/>
            <a:endParaRPr lang="en-IN" dirty="0">
              <a:latin typeface="Mangal" panose="02040503050203030202" pitchFamily="18" charset="0"/>
              <a:cs typeface="Mangal" panose="02040503050203030202" pitchFamily="18" charset="0"/>
            </a:endParaRPr>
          </a:p>
          <a:p>
            <a:pPr marL="457200" indent="-457200" algn="just">
              <a:buAutoNum type="arabicPeriod"/>
            </a:pPr>
            <a:r>
              <a:rPr lang="hi-IN" sz="2400" b="1" dirty="0">
                <a:latin typeface="Mangal" panose="02040503050203030202" pitchFamily="18" charset="0"/>
                <a:cs typeface="Mangal" panose="02040503050203030202" pitchFamily="18" charset="0"/>
              </a:rPr>
              <a:t>शारीर </a:t>
            </a:r>
            <a:r>
              <a:rPr lang="hi-IN" sz="2400" b="1" dirty="0" smtClean="0">
                <a:latin typeface="Mangal" panose="02040503050203030202" pitchFamily="18" charset="0"/>
                <a:cs typeface="Mangal" panose="02040503050203030202" pitchFamily="18" charset="0"/>
              </a:rPr>
              <a:t>पूर्वरूप</a:t>
            </a:r>
            <a:r>
              <a:rPr lang="en-US" sz="2400" b="1" dirty="0" smtClean="0">
                <a:latin typeface="Mangal" panose="02040503050203030202" pitchFamily="18" charset="0"/>
                <a:cs typeface="Mangal" panose="02040503050203030202" pitchFamily="18" charset="0"/>
              </a:rPr>
              <a:t> </a:t>
            </a:r>
            <a:r>
              <a:rPr lang="en-IN" sz="2000" b="1" dirty="0" smtClean="0">
                <a:solidFill>
                  <a:schemeClr val="accent6">
                    <a:lumMod val="50000"/>
                  </a:schemeClr>
                </a:solidFill>
                <a:latin typeface="Mangal" panose="02040503050203030202" pitchFamily="18" charset="0"/>
                <a:cs typeface="Mangal" panose="02040503050203030202" pitchFamily="18" charset="0"/>
              </a:rPr>
              <a:t>(Physical </a:t>
            </a:r>
            <a:r>
              <a:rPr lang="en-IN" sz="2000" b="1" dirty="0">
                <a:solidFill>
                  <a:schemeClr val="accent6">
                    <a:lumMod val="50000"/>
                  </a:schemeClr>
                </a:solidFill>
                <a:latin typeface="Mangal" panose="02040503050203030202" pitchFamily="18" charset="0"/>
                <a:cs typeface="Mangal" panose="02040503050203030202" pitchFamily="18" charset="0"/>
              </a:rPr>
              <a:t>prodromal features):</a:t>
            </a:r>
          </a:p>
          <a:p>
            <a:pPr algn="just"/>
            <a:endParaRPr lang="en-IN" sz="2000" b="1" dirty="0">
              <a:solidFill>
                <a:srgbClr val="00B0F0"/>
              </a:solidFill>
              <a:latin typeface="Mangal" panose="02040503050203030202" pitchFamily="18" charset="0"/>
              <a:cs typeface="Mangal" panose="02040503050203030202" pitchFamily="18" charset="0"/>
            </a:endParaRPr>
          </a:p>
          <a:p>
            <a:pPr algn="just"/>
            <a:r>
              <a:rPr lang="en-IN" sz="2000" dirty="0" err="1">
                <a:solidFill>
                  <a:srgbClr val="00B0F0"/>
                </a:solidFill>
                <a:latin typeface="Mangal" panose="02040503050203030202" pitchFamily="18" charset="0"/>
                <a:cs typeface="Mangal" panose="02040503050203030202" pitchFamily="18" charset="0"/>
              </a:rPr>
              <a:t>तत्र</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शरीरम्</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यथा</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ज्वरस्य</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आलस्य</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वैरस्य</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गात्र</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गौरवं</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जृम्भा</a:t>
            </a:r>
            <a:r>
              <a:rPr lang="en-IN" sz="2000" dirty="0">
                <a:solidFill>
                  <a:srgbClr val="00B0F0"/>
                </a:solidFill>
                <a:latin typeface="Mangal" panose="02040503050203030202" pitchFamily="18" charset="0"/>
                <a:cs typeface="Mangal" panose="02040503050203030202" pitchFamily="18" charset="0"/>
              </a:rPr>
              <a:t> । </a:t>
            </a:r>
            <a:r>
              <a:rPr lang="en-IN" sz="2000" dirty="0" err="1" smtClean="0">
                <a:solidFill>
                  <a:srgbClr val="00B0F0"/>
                </a:solidFill>
                <a:latin typeface="Mangal" panose="02040503050203030202" pitchFamily="18" charset="0"/>
                <a:cs typeface="Mangal" panose="02040503050203030202" pitchFamily="18" charset="0"/>
              </a:rPr>
              <a:t>आतंकदर्पण</a:t>
            </a:r>
            <a:r>
              <a:rPr lang="en-IN" sz="2000" dirty="0" smtClean="0">
                <a:solidFill>
                  <a:srgbClr val="00B0F0"/>
                </a:solidFill>
                <a:latin typeface="Mangal" panose="02040503050203030202" pitchFamily="18" charset="0"/>
                <a:cs typeface="Mangal" panose="02040503050203030202" pitchFamily="18" charset="0"/>
              </a:rPr>
              <a:t>- </a:t>
            </a:r>
            <a:r>
              <a:rPr lang="en-IN" sz="2000" dirty="0" err="1" smtClean="0">
                <a:solidFill>
                  <a:srgbClr val="00B0F0"/>
                </a:solidFill>
                <a:latin typeface="Mangal" panose="02040503050203030202" pitchFamily="18" charset="0"/>
                <a:cs typeface="Mangal" panose="02040503050203030202" pitchFamily="18" charset="0"/>
              </a:rPr>
              <a:t>मा.नि</a:t>
            </a:r>
            <a:r>
              <a:rPr lang="en-IN" sz="2000" dirty="0">
                <a:solidFill>
                  <a:srgbClr val="00B0F0"/>
                </a:solidFill>
                <a:latin typeface="Mangal" panose="02040503050203030202" pitchFamily="18" charset="0"/>
                <a:cs typeface="Mangal" panose="02040503050203030202" pitchFamily="18" charset="0"/>
              </a:rPr>
              <a:t>. 1/6 </a:t>
            </a:r>
            <a:r>
              <a:rPr lang="en-IN" sz="2000" dirty="0" err="1">
                <a:solidFill>
                  <a:srgbClr val="00B0F0"/>
                </a:solidFill>
                <a:latin typeface="Mangal" panose="02040503050203030202" pitchFamily="18" charset="0"/>
                <a:cs typeface="Mangal" panose="02040503050203030202" pitchFamily="18" charset="0"/>
              </a:rPr>
              <a:t>एवं</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अरूणदत्त</a:t>
            </a:r>
            <a:r>
              <a:rPr lang="en-IN" sz="2000" dirty="0">
                <a:solidFill>
                  <a:srgbClr val="00B0F0"/>
                </a:solidFill>
                <a:latin typeface="Mangal" panose="02040503050203030202" pitchFamily="18" charset="0"/>
                <a:cs typeface="Mangal" panose="02040503050203030202" pitchFamily="18" charset="0"/>
              </a:rPr>
              <a:t> - अ.सं.नि.1 /4 </a:t>
            </a:r>
          </a:p>
        </p:txBody>
      </p:sp>
      <p:sp>
        <p:nvSpPr>
          <p:cNvPr id="7" name="Rectangle: Rounded Corners 6">
            <a:extLst>
              <a:ext uri="{FF2B5EF4-FFF2-40B4-BE49-F238E27FC236}">
                <a16:creationId xmlns:a16="http://schemas.microsoft.com/office/drawing/2014/main" xmlns="" id="{936E07DF-3000-4370-AC82-54BDED1C7F70}"/>
              </a:ext>
            </a:extLst>
          </p:cNvPr>
          <p:cNvSpPr/>
          <p:nvPr/>
        </p:nvSpPr>
        <p:spPr>
          <a:xfrm>
            <a:off x="4859866" y="1023897"/>
            <a:ext cx="2252133" cy="508570"/>
          </a:xfrm>
          <a:prstGeom prst="roundRect">
            <a:avLst/>
          </a:prstGeom>
          <a:solidFill>
            <a:schemeClr val="tx2">
              <a:lumMod val="25000"/>
              <a:lumOff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xmlns="" id="{99D9107B-3F3F-47D6-B1B9-0B7788937BFA}"/>
              </a:ext>
            </a:extLst>
          </p:cNvPr>
          <p:cNvSpPr/>
          <p:nvPr/>
        </p:nvSpPr>
        <p:spPr>
          <a:xfrm>
            <a:off x="2370667" y="1659066"/>
            <a:ext cx="2006600" cy="1099066"/>
          </a:xfrm>
          <a:prstGeom prst="ellipse">
            <a:avLst/>
          </a:prstGeom>
          <a:solidFill>
            <a:schemeClr val="tx2">
              <a:lumMod val="50000"/>
              <a:lumOff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xmlns="" id="{C3C2595F-66F4-4671-9357-739BB9FA64C1}"/>
              </a:ext>
            </a:extLst>
          </p:cNvPr>
          <p:cNvSpPr/>
          <p:nvPr/>
        </p:nvSpPr>
        <p:spPr>
          <a:xfrm>
            <a:off x="4906433" y="1659066"/>
            <a:ext cx="2006600" cy="1099066"/>
          </a:xfrm>
          <a:prstGeom prst="ellipse">
            <a:avLst/>
          </a:prstGeom>
          <a:solidFill>
            <a:schemeClr val="tx2">
              <a:lumMod val="50000"/>
              <a:lumOff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xmlns="" id="{0C6FCC15-3CD2-4965-B391-803E377FAE58}"/>
              </a:ext>
            </a:extLst>
          </p:cNvPr>
          <p:cNvSpPr/>
          <p:nvPr/>
        </p:nvSpPr>
        <p:spPr>
          <a:xfrm>
            <a:off x="7306733" y="1659066"/>
            <a:ext cx="2006600" cy="1099066"/>
          </a:xfrm>
          <a:prstGeom prst="ellipse">
            <a:avLst/>
          </a:prstGeom>
          <a:solidFill>
            <a:schemeClr val="tx2">
              <a:lumMod val="50000"/>
              <a:lumOff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161CA4D0-90E7-416A-B46F-96BA0217C96B}"/>
              </a:ext>
            </a:extLst>
          </p:cNvPr>
          <p:cNvSpPr txBox="1"/>
          <p:nvPr/>
        </p:nvSpPr>
        <p:spPr>
          <a:xfrm>
            <a:off x="4906433" y="1044651"/>
            <a:ext cx="2015066" cy="523220"/>
          </a:xfrm>
          <a:prstGeom prst="rect">
            <a:avLst/>
          </a:prstGeom>
          <a:noFill/>
        </p:spPr>
        <p:txBody>
          <a:bodyPr wrap="square" rtlCol="0">
            <a:spAutoFit/>
          </a:bodyPr>
          <a:lstStyle/>
          <a:p>
            <a:pPr algn="ctr"/>
            <a:r>
              <a:rPr lang="hi-IN" sz="2800" b="1" dirty="0">
                <a:latin typeface="Mangal" panose="02040503050203030202" pitchFamily="18" charset="0"/>
                <a:cs typeface="Mangal" panose="02040503050203030202" pitchFamily="18" charset="0"/>
              </a:rPr>
              <a:t>पूर्वरूप</a:t>
            </a:r>
            <a:endParaRPr lang="en-IN" sz="2800" dirty="0"/>
          </a:p>
        </p:txBody>
      </p:sp>
      <p:sp>
        <p:nvSpPr>
          <p:cNvPr id="12" name="TextBox 11">
            <a:extLst>
              <a:ext uri="{FF2B5EF4-FFF2-40B4-BE49-F238E27FC236}">
                <a16:creationId xmlns:a16="http://schemas.microsoft.com/office/drawing/2014/main" xmlns="" id="{9C9EBF06-53DA-4781-91B9-7351337F871F}"/>
              </a:ext>
            </a:extLst>
          </p:cNvPr>
          <p:cNvSpPr txBox="1"/>
          <p:nvPr/>
        </p:nvSpPr>
        <p:spPr>
          <a:xfrm>
            <a:off x="2931584" y="1992865"/>
            <a:ext cx="1498600" cy="461665"/>
          </a:xfrm>
          <a:prstGeom prst="rect">
            <a:avLst/>
          </a:prstGeom>
          <a:noFill/>
        </p:spPr>
        <p:txBody>
          <a:bodyPr wrap="square" rtlCol="0">
            <a:spAutoFit/>
          </a:bodyPr>
          <a:lstStyle/>
          <a:p>
            <a:r>
              <a:rPr lang="hi-IN" sz="2400" dirty="0">
                <a:latin typeface="Mangal" panose="02040503050203030202" pitchFamily="18" charset="0"/>
                <a:cs typeface="Mangal" panose="02040503050203030202" pitchFamily="18" charset="0"/>
              </a:rPr>
              <a:t>शारीर</a:t>
            </a:r>
            <a:endParaRPr lang="en-IN" sz="2400" dirty="0">
              <a:latin typeface="Mangal" panose="02040503050203030202" pitchFamily="18" charset="0"/>
              <a:cs typeface="Mangal" panose="02040503050203030202" pitchFamily="18" charset="0"/>
            </a:endParaRPr>
          </a:p>
        </p:txBody>
      </p:sp>
      <p:sp>
        <p:nvSpPr>
          <p:cNvPr id="13" name="TextBox 12">
            <a:extLst>
              <a:ext uri="{FF2B5EF4-FFF2-40B4-BE49-F238E27FC236}">
                <a16:creationId xmlns:a16="http://schemas.microsoft.com/office/drawing/2014/main" xmlns="" id="{297953D6-991B-4C5C-9FAF-610618E2BF1F}"/>
              </a:ext>
            </a:extLst>
          </p:cNvPr>
          <p:cNvSpPr txBox="1"/>
          <p:nvPr/>
        </p:nvSpPr>
        <p:spPr>
          <a:xfrm>
            <a:off x="5369984" y="2024904"/>
            <a:ext cx="1286933" cy="461665"/>
          </a:xfrm>
          <a:prstGeom prst="rect">
            <a:avLst/>
          </a:prstGeom>
          <a:noFill/>
        </p:spPr>
        <p:txBody>
          <a:bodyPr wrap="square" rtlCol="0">
            <a:spAutoFit/>
          </a:bodyPr>
          <a:lstStyle/>
          <a:p>
            <a:r>
              <a:rPr lang="hi-IN" sz="2400" dirty="0" smtClean="0">
                <a:latin typeface="Mangal" panose="02040503050203030202" pitchFamily="18" charset="0"/>
                <a:cs typeface="Mangal" panose="02040503050203030202" pitchFamily="18" charset="0"/>
              </a:rPr>
              <a:t>मानस</a:t>
            </a:r>
            <a:endParaRPr lang="en-IN" sz="2400" dirty="0">
              <a:latin typeface="Mangal" panose="02040503050203030202" pitchFamily="18" charset="0"/>
              <a:cs typeface="Mangal" panose="02040503050203030202" pitchFamily="18" charset="0"/>
            </a:endParaRPr>
          </a:p>
        </p:txBody>
      </p:sp>
      <p:sp>
        <p:nvSpPr>
          <p:cNvPr id="14" name="TextBox 13">
            <a:extLst>
              <a:ext uri="{FF2B5EF4-FFF2-40B4-BE49-F238E27FC236}">
                <a16:creationId xmlns:a16="http://schemas.microsoft.com/office/drawing/2014/main" xmlns="" id="{ECBD17FF-4A09-465E-91E0-59821D5EFE84}"/>
              </a:ext>
            </a:extLst>
          </p:cNvPr>
          <p:cNvSpPr txBox="1"/>
          <p:nvPr/>
        </p:nvSpPr>
        <p:spPr>
          <a:xfrm>
            <a:off x="7504070" y="1992864"/>
            <a:ext cx="2087033" cy="461665"/>
          </a:xfrm>
          <a:prstGeom prst="rect">
            <a:avLst/>
          </a:prstGeom>
          <a:noFill/>
        </p:spPr>
        <p:txBody>
          <a:bodyPr wrap="square" rtlCol="0">
            <a:spAutoFit/>
          </a:bodyPr>
          <a:lstStyle/>
          <a:p>
            <a:r>
              <a:rPr lang="hi-IN" sz="2400" dirty="0" smtClean="0">
                <a:latin typeface="Mangal" panose="02040503050203030202" pitchFamily="18" charset="0"/>
                <a:cs typeface="Mangal" panose="02040503050203030202" pitchFamily="18" charset="0"/>
              </a:rPr>
              <a:t>शारीर</a:t>
            </a:r>
            <a:r>
              <a:rPr lang="en-US" sz="2400" dirty="0" smtClean="0">
                <a:latin typeface="Mangal" panose="02040503050203030202" pitchFamily="18" charset="0"/>
                <a:cs typeface="Mangal" panose="02040503050203030202" pitchFamily="18" charset="0"/>
              </a:rPr>
              <a:t> </a:t>
            </a:r>
            <a:r>
              <a:rPr lang="hi-IN" sz="2400" dirty="0">
                <a:latin typeface="Mangal" panose="02040503050203030202" pitchFamily="18" charset="0"/>
                <a:cs typeface="Mangal" panose="02040503050203030202" pitchFamily="18" charset="0"/>
              </a:rPr>
              <a:t>मानस</a:t>
            </a:r>
            <a:endParaRPr lang="en-IN" sz="2400" dirty="0"/>
          </a:p>
        </p:txBody>
      </p:sp>
    </p:spTree>
    <p:extLst>
      <p:ext uri="{BB962C8B-B14F-4D97-AF65-F5344CB8AC3E}">
        <p14:creationId xmlns:p14="http://schemas.microsoft.com/office/powerpoint/2010/main" val="128586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80">
                                          <p:stCondLst>
                                            <p:cond delay="0"/>
                                          </p:stCondLst>
                                        </p:cTn>
                                        <p:tgtEl>
                                          <p:spTgt spid="8"/>
                                        </p:tgtEl>
                                      </p:cBhvr>
                                    </p:animEffect>
                                    <p:anim calcmode="lin" valueType="num">
                                      <p:cBhvr>
                                        <p:cTn id="2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7" dur="26">
                                          <p:stCondLst>
                                            <p:cond delay="650"/>
                                          </p:stCondLst>
                                        </p:cTn>
                                        <p:tgtEl>
                                          <p:spTgt spid="8"/>
                                        </p:tgtEl>
                                      </p:cBhvr>
                                      <p:to x="100000" y="60000"/>
                                    </p:animScale>
                                    <p:animScale>
                                      <p:cBhvr>
                                        <p:cTn id="28" dur="166" decel="50000">
                                          <p:stCondLst>
                                            <p:cond delay="676"/>
                                          </p:stCondLst>
                                        </p:cTn>
                                        <p:tgtEl>
                                          <p:spTgt spid="8"/>
                                        </p:tgtEl>
                                      </p:cBhvr>
                                      <p:to x="100000" y="100000"/>
                                    </p:animScale>
                                    <p:animScale>
                                      <p:cBhvr>
                                        <p:cTn id="29" dur="26">
                                          <p:stCondLst>
                                            <p:cond delay="1312"/>
                                          </p:stCondLst>
                                        </p:cTn>
                                        <p:tgtEl>
                                          <p:spTgt spid="8"/>
                                        </p:tgtEl>
                                      </p:cBhvr>
                                      <p:to x="100000" y="80000"/>
                                    </p:animScale>
                                    <p:animScale>
                                      <p:cBhvr>
                                        <p:cTn id="30" dur="166" decel="50000">
                                          <p:stCondLst>
                                            <p:cond delay="1338"/>
                                          </p:stCondLst>
                                        </p:cTn>
                                        <p:tgtEl>
                                          <p:spTgt spid="8"/>
                                        </p:tgtEl>
                                      </p:cBhvr>
                                      <p:to x="100000" y="100000"/>
                                    </p:animScale>
                                    <p:animScale>
                                      <p:cBhvr>
                                        <p:cTn id="31" dur="26">
                                          <p:stCondLst>
                                            <p:cond delay="1642"/>
                                          </p:stCondLst>
                                        </p:cTn>
                                        <p:tgtEl>
                                          <p:spTgt spid="8"/>
                                        </p:tgtEl>
                                      </p:cBhvr>
                                      <p:to x="100000" y="90000"/>
                                    </p:animScale>
                                    <p:animScale>
                                      <p:cBhvr>
                                        <p:cTn id="32" dur="166" decel="50000">
                                          <p:stCondLst>
                                            <p:cond delay="1668"/>
                                          </p:stCondLst>
                                        </p:cTn>
                                        <p:tgtEl>
                                          <p:spTgt spid="8"/>
                                        </p:tgtEl>
                                      </p:cBhvr>
                                      <p:to x="100000" y="100000"/>
                                    </p:animScale>
                                    <p:animScale>
                                      <p:cBhvr>
                                        <p:cTn id="33" dur="26">
                                          <p:stCondLst>
                                            <p:cond delay="1808"/>
                                          </p:stCondLst>
                                        </p:cTn>
                                        <p:tgtEl>
                                          <p:spTgt spid="8"/>
                                        </p:tgtEl>
                                      </p:cBhvr>
                                      <p:to x="100000" y="95000"/>
                                    </p:animScale>
                                    <p:animScale>
                                      <p:cBhvr>
                                        <p:cTn id="34" dur="166" decel="50000">
                                          <p:stCondLst>
                                            <p:cond delay="1834"/>
                                          </p:stCondLst>
                                        </p:cTn>
                                        <p:tgtEl>
                                          <p:spTgt spid="8"/>
                                        </p:tgtEl>
                                      </p:cBhvr>
                                      <p:to x="100000" y="100000"/>
                                    </p:animScale>
                                  </p:childTnLst>
                                </p:cTn>
                              </p:par>
                              <p:par>
                                <p:cTn id="35" presetID="26"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80">
                                          <p:stCondLst>
                                            <p:cond delay="0"/>
                                          </p:stCondLst>
                                        </p:cTn>
                                        <p:tgtEl>
                                          <p:spTgt spid="12"/>
                                        </p:tgtEl>
                                      </p:cBhvr>
                                    </p:animEffect>
                                    <p:anim calcmode="lin" valueType="num">
                                      <p:cBhvr>
                                        <p:cTn id="3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3" dur="26">
                                          <p:stCondLst>
                                            <p:cond delay="650"/>
                                          </p:stCondLst>
                                        </p:cTn>
                                        <p:tgtEl>
                                          <p:spTgt spid="12"/>
                                        </p:tgtEl>
                                      </p:cBhvr>
                                      <p:to x="100000" y="60000"/>
                                    </p:animScale>
                                    <p:animScale>
                                      <p:cBhvr>
                                        <p:cTn id="44" dur="166" decel="50000">
                                          <p:stCondLst>
                                            <p:cond delay="676"/>
                                          </p:stCondLst>
                                        </p:cTn>
                                        <p:tgtEl>
                                          <p:spTgt spid="12"/>
                                        </p:tgtEl>
                                      </p:cBhvr>
                                      <p:to x="100000" y="100000"/>
                                    </p:animScale>
                                    <p:animScale>
                                      <p:cBhvr>
                                        <p:cTn id="45" dur="26">
                                          <p:stCondLst>
                                            <p:cond delay="1312"/>
                                          </p:stCondLst>
                                        </p:cTn>
                                        <p:tgtEl>
                                          <p:spTgt spid="12"/>
                                        </p:tgtEl>
                                      </p:cBhvr>
                                      <p:to x="100000" y="80000"/>
                                    </p:animScale>
                                    <p:animScale>
                                      <p:cBhvr>
                                        <p:cTn id="46" dur="166" decel="50000">
                                          <p:stCondLst>
                                            <p:cond delay="1338"/>
                                          </p:stCondLst>
                                        </p:cTn>
                                        <p:tgtEl>
                                          <p:spTgt spid="12"/>
                                        </p:tgtEl>
                                      </p:cBhvr>
                                      <p:to x="100000" y="100000"/>
                                    </p:animScale>
                                    <p:animScale>
                                      <p:cBhvr>
                                        <p:cTn id="47" dur="26">
                                          <p:stCondLst>
                                            <p:cond delay="1642"/>
                                          </p:stCondLst>
                                        </p:cTn>
                                        <p:tgtEl>
                                          <p:spTgt spid="12"/>
                                        </p:tgtEl>
                                      </p:cBhvr>
                                      <p:to x="100000" y="90000"/>
                                    </p:animScale>
                                    <p:animScale>
                                      <p:cBhvr>
                                        <p:cTn id="48" dur="166" decel="50000">
                                          <p:stCondLst>
                                            <p:cond delay="1668"/>
                                          </p:stCondLst>
                                        </p:cTn>
                                        <p:tgtEl>
                                          <p:spTgt spid="12"/>
                                        </p:tgtEl>
                                      </p:cBhvr>
                                      <p:to x="100000" y="100000"/>
                                    </p:animScale>
                                    <p:animScale>
                                      <p:cBhvr>
                                        <p:cTn id="49" dur="26">
                                          <p:stCondLst>
                                            <p:cond delay="1808"/>
                                          </p:stCondLst>
                                        </p:cTn>
                                        <p:tgtEl>
                                          <p:spTgt spid="12"/>
                                        </p:tgtEl>
                                      </p:cBhvr>
                                      <p:to x="100000" y="95000"/>
                                    </p:animScale>
                                    <p:animScale>
                                      <p:cBhvr>
                                        <p:cTn id="50" dur="166" decel="50000">
                                          <p:stCondLst>
                                            <p:cond delay="1834"/>
                                          </p:stCondLst>
                                        </p:cTn>
                                        <p:tgtEl>
                                          <p:spTgt spid="12"/>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80">
                                          <p:stCondLst>
                                            <p:cond delay="0"/>
                                          </p:stCondLst>
                                        </p:cTn>
                                        <p:tgtEl>
                                          <p:spTgt spid="13"/>
                                        </p:tgtEl>
                                      </p:cBhvr>
                                    </p:animEffect>
                                    <p:anim calcmode="lin" valueType="num">
                                      <p:cBhvr>
                                        <p:cTn id="56"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1" dur="26">
                                          <p:stCondLst>
                                            <p:cond delay="650"/>
                                          </p:stCondLst>
                                        </p:cTn>
                                        <p:tgtEl>
                                          <p:spTgt spid="13"/>
                                        </p:tgtEl>
                                      </p:cBhvr>
                                      <p:to x="100000" y="60000"/>
                                    </p:animScale>
                                    <p:animScale>
                                      <p:cBhvr>
                                        <p:cTn id="62" dur="166" decel="50000">
                                          <p:stCondLst>
                                            <p:cond delay="676"/>
                                          </p:stCondLst>
                                        </p:cTn>
                                        <p:tgtEl>
                                          <p:spTgt spid="13"/>
                                        </p:tgtEl>
                                      </p:cBhvr>
                                      <p:to x="100000" y="100000"/>
                                    </p:animScale>
                                    <p:animScale>
                                      <p:cBhvr>
                                        <p:cTn id="63" dur="26">
                                          <p:stCondLst>
                                            <p:cond delay="1312"/>
                                          </p:stCondLst>
                                        </p:cTn>
                                        <p:tgtEl>
                                          <p:spTgt spid="13"/>
                                        </p:tgtEl>
                                      </p:cBhvr>
                                      <p:to x="100000" y="80000"/>
                                    </p:animScale>
                                    <p:animScale>
                                      <p:cBhvr>
                                        <p:cTn id="64" dur="166" decel="50000">
                                          <p:stCondLst>
                                            <p:cond delay="1338"/>
                                          </p:stCondLst>
                                        </p:cTn>
                                        <p:tgtEl>
                                          <p:spTgt spid="13"/>
                                        </p:tgtEl>
                                      </p:cBhvr>
                                      <p:to x="100000" y="100000"/>
                                    </p:animScale>
                                    <p:animScale>
                                      <p:cBhvr>
                                        <p:cTn id="65" dur="26">
                                          <p:stCondLst>
                                            <p:cond delay="1642"/>
                                          </p:stCondLst>
                                        </p:cTn>
                                        <p:tgtEl>
                                          <p:spTgt spid="13"/>
                                        </p:tgtEl>
                                      </p:cBhvr>
                                      <p:to x="100000" y="90000"/>
                                    </p:animScale>
                                    <p:animScale>
                                      <p:cBhvr>
                                        <p:cTn id="66" dur="166" decel="50000">
                                          <p:stCondLst>
                                            <p:cond delay="1668"/>
                                          </p:stCondLst>
                                        </p:cTn>
                                        <p:tgtEl>
                                          <p:spTgt spid="13"/>
                                        </p:tgtEl>
                                      </p:cBhvr>
                                      <p:to x="100000" y="100000"/>
                                    </p:animScale>
                                    <p:animScale>
                                      <p:cBhvr>
                                        <p:cTn id="67" dur="26">
                                          <p:stCondLst>
                                            <p:cond delay="1808"/>
                                          </p:stCondLst>
                                        </p:cTn>
                                        <p:tgtEl>
                                          <p:spTgt spid="13"/>
                                        </p:tgtEl>
                                      </p:cBhvr>
                                      <p:to x="100000" y="95000"/>
                                    </p:animScale>
                                    <p:animScale>
                                      <p:cBhvr>
                                        <p:cTn id="68" dur="166" decel="50000">
                                          <p:stCondLst>
                                            <p:cond delay="1834"/>
                                          </p:stCondLst>
                                        </p:cTn>
                                        <p:tgtEl>
                                          <p:spTgt spid="13"/>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80">
                                          <p:stCondLst>
                                            <p:cond delay="0"/>
                                          </p:stCondLst>
                                        </p:cTn>
                                        <p:tgtEl>
                                          <p:spTgt spid="9"/>
                                        </p:tgtEl>
                                      </p:cBhvr>
                                    </p:animEffect>
                                    <p:anim calcmode="lin" valueType="num">
                                      <p:cBhvr>
                                        <p:cTn id="7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77" dur="26">
                                          <p:stCondLst>
                                            <p:cond delay="650"/>
                                          </p:stCondLst>
                                        </p:cTn>
                                        <p:tgtEl>
                                          <p:spTgt spid="9"/>
                                        </p:tgtEl>
                                      </p:cBhvr>
                                      <p:to x="100000" y="60000"/>
                                    </p:animScale>
                                    <p:animScale>
                                      <p:cBhvr>
                                        <p:cTn id="78" dur="166" decel="50000">
                                          <p:stCondLst>
                                            <p:cond delay="676"/>
                                          </p:stCondLst>
                                        </p:cTn>
                                        <p:tgtEl>
                                          <p:spTgt spid="9"/>
                                        </p:tgtEl>
                                      </p:cBhvr>
                                      <p:to x="100000" y="100000"/>
                                    </p:animScale>
                                    <p:animScale>
                                      <p:cBhvr>
                                        <p:cTn id="79" dur="26">
                                          <p:stCondLst>
                                            <p:cond delay="1312"/>
                                          </p:stCondLst>
                                        </p:cTn>
                                        <p:tgtEl>
                                          <p:spTgt spid="9"/>
                                        </p:tgtEl>
                                      </p:cBhvr>
                                      <p:to x="100000" y="80000"/>
                                    </p:animScale>
                                    <p:animScale>
                                      <p:cBhvr>
                                        <p:cTn id="80" dur="166" decel="50000">
                                          <p:stCondLst>
                                            <p:cond delay="1338"/>
                                          </p:stCondLst>
                                        </p:cTn>
                                        <p:tgtEl>
                                          <p:spTgt spid="9"/>
                                        </p:tgtEl>
                                      </p:cBhvr>
                                      <p:to x="100000" y="100000"/>
                                    </p:animScale>
                                    <p:animScale>
                                      <p:cBhvr>
                                        <p:cTn id="81" dur="26">
                                          <p:stCondLst>
                                            <p:cond delay="1642"/>
                                          </p:stCondLst>
                                        </p:cTn>
                                        <p:tgtEl>
                                          <p:spTgt spid="9"/>
                                        </p:tgtEl>
                                      </p:cBhvr>
                                      <p:to x="100000" y="90000"/>
                                    </p:animScale>
                                    <p:animScale>
                                      <p:cBhvr>
                                        <p:cTn id="82" dur="166" decel="50000">
                                          <p:stCondLst>
                                            <p:cond delay="1668"/>
                                          </p:stCondLst>
                                        </p:cTn>
                                        <p:tgtEl>
                                          <p:spTgt spid="9"/>
                                        </p:tgtEl>
                                      </p:cBhvr>
                                      <p:to x="100000" y="100000"/>
                                    </p:animScale>
                                    <p:animScale>
                                      <p:cBhvr>
                                        <p:cTn id="83" dur="26">
                                          <p:stCondLst>
                                            <p:cond delay="1808"/>
                                          </p:stCondLst>
                                        </p:cTn>
                                        <p:tgtEl>
                                          <p:spTgt spid="9"/>
                                        </p:tgtEl>
                                      </p:cBhvr>
                                      <p:to x="100000" y="95000"/>
                                    </p:animScale>
                                    <p:animScale>
                                      <p:cBhvr>
                                        <p:cTn id="84" dur="166" decel="50000">
                                          <p:stCondLst>
                                            <p:cond delay="1834"/>
                                          </p:stCondLst>
                                        </p:cTn>
                                        <p:tgtEl>
                                          <p:spTgt spid="9"/>
                                        </p:tgtEl>
                                      </p:cBhvr>
                                      <p:to x="100000" y="100000"/>
                                    </p:animScale>
                                  </p:childTnLst>
                                </p:cTn>
                              </p:par>
                            </p:childTnLst>
                          </p:cTn>
                        </p:par>
                      </p:childTnLst>
                    </p:cTn>
                  </p:par>
                  <p:par>
                    <p:cTn id="85" fill="hold">
                      <p:stCondLst>
                        <p:cond delay="indefinite"/>
                      </p:stCondLst>
                      <p:childTnLst>
                        <p:par>
                          <p:cTn id="86" fill="hold">
                            <p:stCondLst>
                              <p:cond delay="0"/>
                            </p:stCondLst>
                            <p:childTnLst>
                              <p:par>
                                <p:cTn id="87" presetID="26" presetClass="entr" presetSubtype="0"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wipe(down)">
                                      <p:cBhvr>
                                        <p:cTn id="89" dur="580">
                                          <p:stCondLst>
                                            <p:cond delay="0"/>
                                          </p:stCondLst>
                                        </p:cTn>
                                        <p:tgtEl>
                                          <p:spTgt spid="14"/>
                                        </p:tgtEl>
                                      </p:cBhvr>
                                    </p:animEffect>
                                    <p:anim calcmode="lin" valueType="num">
                                      <p:cBhvr>
                                        <p:cTn id="9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95" dur="26">
                                          <p:stCondLst>
                                            <p:cond delay="650"/>
                                          </p:stCondLst>
                                        </p:cTn>
                                        <p:tgtEl>
                                          <p:spTgt spid="14"/>
                                        </p:tgtEl>
                                      </p:cBhvr>
                                      <p:to x="100000" y="60000"/>
                                    </p:animScale>
                                    <p:animScale>
                                      <p:cBhvr>
                                        <p:cTn id="96" dur="166" decel="50000">
                                          <p:stCondLst>
                                            <p:cond delay="676"/>
                                          </p:stCondLst>
                                        </p:cTn>
                                        <p:tgtEl>
                                          <p:spTgt spid="14"/>
                                        </p:tgtEl>
                                      </p:cBhvr>
                                      <p:to x="100000" y="100000"/>
                                    </p:animScale>
                                    <p:animScale>
                                      <p:cBhvr>
                                        <p:cTn id="97" dur="26">
                                          <p:stCondLst>
                                            <p:cond delay="1312"/>
                                          </p:stCondLst>
                                        </p:cTn>
                                        <p:tgtEl>
                                          <p:spTgt spid="14"/>
                                        </p:tgtEl>
                                      </p:cBhvr>
                                      <p:to x="100000" y="80000"/>
                                    </p:animScale>
                                    <p:animScale>
                                      <p:cBhvr>
                                        <p:cTn id="98" dur="166" decel="50000">
                                          <p:stCondLst>
                                            <p:cond delay="1338"/>
                                          </p:stCondLst>
                                        </p:cTn>
                                        <p:tgtEl>
                                          <p:spTgt spid="14"/>
                                        </p:tgtEl>
                                      </p:cBhvr>
                                      <p:to x="100000" y="100000"/>
                                    </p:animScale>
                                    <p:animScale>
                                      <p:cBhvr>
                                        <p:cTn id="99" dur="26">
                                          <p:stCondLst>
                                            <p:cond delay="1642"/>
                                          </p:stCondLst>
                                        </p:cTn>
                                        <p:tgtEl>
                                          <p:spTgt spid="14"/>
                                        </p:tgtEl>
                                      </p:cBhvr>
                                      <p:to x="100000" y="90000"/>
                                    </p:animScale>
                                    <p:animScale>
                                      <p:cBhvr>
                                        <p:cTn id="100" dur="166" decel="50000">
                                          <p:stCondLst>
                                            <p:cond delay="1668"/>
                                          </p:stCondLst>
                                        </p:cTn>
                                        <p:tgtEl>
                                          <p:spTgt spid="14"/>
                                        </p:tgtEl>
                                      </p:cBhvr>
                                      <p:to x="100000" y="100000"/>
                                    </p:animScale>
                                    <p:animScale>
                                      <p:cBhvr>
                                        <p:cTn id="101" dur="26">
                                          <p:stCondLst>
                                            <p:cond delay="1808"/>
                                          </p:stCondLst>
                                        </p:cTn>
                                        <p:tgtEl>
                                          <p:spTgt spid="14"/>
                                        </p:tgtEl>
                                      </p:cBhvr>
                                      <p:to x="100000" y="95000"/>
                                    </p:animScale>
                                    <p:animScale>
                                      <p:cBhvr>
                                        <p:cTn id="102" dur="166" decel="50000">
                                          <p:stCondLst>
                                            <p:cond delay="1834"/>
                                          </p:stCondLst>
                                        </p:cTn>
                                        <p:tgtEl>
                                          <p:spTgt spid="14"/>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80">
                                          <p:stCondLst>
                                            <p:cond delay="0"/>
                                          </p:stCondLst>
                                        </p:cTn>
                                        <p:tgtEl>
                                          <p:spTgt spid="10"/>
                                        </p:tgtEl>
                                      </p:cBhvr>
                                    </p:animEffect>
                                    <p:anim calcmode="lin" valueType="num">
                                      <p:cBhvr>
                                        <p:cTn id="10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11" dur="26">
                                          <p:stCondLst>
                                            <p:cond delay="650"/>
                                          </p:stCondLst>
                                        </p:cTn>
                                        <p:tgtEl>
                                          <p:spTgt spid="10"/>
                                        </p:tgtEl>
                                      </p:cBhvr>
                                      <p:to x="100000" y="60000"/>
                                    </p:animScale>
                                    <p:animScale>
                                      <p:cBhvr>
                                        <p:cTn id="112" dur="166" decel="50000">
                                          <p:stCondLst>
                                            <p:cond delay="676"/>
                                          </p:stCondLst>
                                        </p:cTn>
                                        <p:tgtEl>
                                          <p:spTgt spid="10"/>
                                        </p:tgtEl>
                                      </p:cBhvr>
                                      <p:to x="100000" y="100000"/>
                                    </p:animScale>
                                    <p:animScale>
                                      <p:cBhvr>
                                        <p:cTn id="113" dur="26">
                                          <p:stCondLst>
                                            <p:cond delay="1312"/>
                                          </p:stCondLst>
                                        </p:cTn>
                                        <p:tgtEl>
                                          <p:spTgt spid="10"/>
                                        </p:tgtEl>
                                      </p:cBhvr>
                                      <p:to x="100000" y="80000"/>
                                    </p:animScale>
                                    <p:animScale>
                                      <p:cBhvr>
                                        <p:cTn id="114" dur="166" decel="50000">
                                          <p:stCondLst>
                                            <p:cond delay="1338"/>
                                          </p:stCondLst>
                                        </p:cTn>
                                        <p:tgtEl>
                                          <p:spTgt spid="10"/>
                                        </p:tgtEl>
                                      </p:cBhvr>
                                      <p:to x="100000" y="100000"/>
                                    </p:animScale>
                                    <p:animScale>
                                      <p:cBhvr>
                                        <p:cTn id="115" dur="26">
                                          <p:stCondLst>
                                            <p:cond delay="1642"/>
                                          </p:stCondLst>
                                        </p:cTn>
                                        <p:tgtEl>
                                          <p:spTgt spid="10"/>
                                        </p:tgtEl>
                                      </p:cBhvr>
                                      <p:to x="100000" y="90000"/>
                                    </p:animScale>
                                    <p:animScale>
                                      <p:cBhvr>
                                        <p:cTn id="116" dur="166" decel="50000">
                                          <p:stCondLst>
                                            <p:cond delay="1668"/>
                                          </p:stCondLst>
                                        </p:cTn>
                                        <p:tgtEl>
                                          <p:spTgt spid="10"/>
                                        </p:tgtEl>
                                      </p:cBhvr>
                                      <p:to x="100000" y="100000"/>
                                    </p:animScale>
                                    <p:animScale>
                                      <p:cBhvr>
                                        <p:cTn id="117" dur="26">
                                          <p:stCondLst>
                                            <p:cond delay="1808"/>
                                          </p:stCondLst>
                                        </p:cTn>
                                        <p:tgtEl>
                                          <p:spTgt spid="10"/>
                                        </p:tgtEl>
                                      </p:cBhvr>
                                      <p:to x="100000" y="95000"/>
                                    </p:animScale>
                                    <p:animScale>
                                      <p:cBhvr>
                                        <p:cTn id="118" dur="166" decel="50000">
                                          <p:stCondLst>
                                            <p:cond delay="1834"/>
                                          </p:stCondLst>
                                        </p:cTn>
                                        <p:tgtEl>
                                          <p:spTgt spid="10"/>
                                        </p:tgtEl>
                                      </p:cBhvr>
                                      <p:to x="100000" y="100000"/>
                                    </p:animScale>
                                  </p:childTnLst>
                                </p:cTn>
                              </p:par>
                            </p:childTnLst>
                          </p:cTn>
                        </p:par>
                      </p:childTnLst>
                    </p:cTn>
                  </p:par>
                  <p:par>
                    <p:cTn id="119" fill="hold">
                      <p:stCondLst>
                        <p:cond delay="indefinite"/>
                      </p:stCondLst>
                      <p:childTnLst>
                        <p:par>
                          <p:cTn id="120" fill="hold">
                            <p:stCondLst>
                              <p:cond delay="0"/>
                            </p:stCondLst>
                            <p:childTnLst>
                              <p:par>
                                <p:cTn id="121" presetID="14" presetClass="entr" presetSubtype="10" fill="hold" grpId="0" nodeType="clickEffect">
                                  <p:stCondLst>
                                    <p:cond delay="0"/>
                                  </p:stCondLst>
                                  <p:childTnLst>
                                    <p:set>
                                      <p:cBhvr>
                                        <p:cTn id="122" dur="1" fill="hold">
                                          <p:stCondLst>
                                            <p:cond delay="0"/>
                                          </p:stCondLst>
                                        </p:cTn>
                                        <p:tgtEl>
                                          <p:spTgt spid="6"/>
                                        </p:tgtEl>
                                        <p:attrNameLst>
                                          <p:attrName>style.visibility</p:attrName>
                                        </p:attrNameLst>
                                      </p:cBhvr>
                                      <p:to>
                                        <p:strVal val="visible"/>
                                      </p:to>
                                    </p:set>
                                    <p:animEffect transition="in" filter="randombar(horizontal)">
                                      <p:cBhvr>
                                        <p:cTn id="1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P spid="8" grpId="0" animBg="1"/>
      <p:bldP spid="9" grpId="0" animBg="1"/>
      <p:bldP spid="10" grpId="0" animBg="1"/>
      <p:bldP spid="11" grpId="0"/>
      <p:bldP spid="12" grpId="0"/>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68B6121E-6E03-4D0F-BA1A-78A68A9F3275}"/>
              </a:ext>
            </a:extLst>
          </p:cNvPr>
          <p:cNvSpPr txBox="1"/>
          <p:nvPr/>
        </p:nvSpPr>
        <p:spPr>
          <a:xfrm>
            <a:off x="1049866" y="1110734"/>
            <a:ext cx="10412331" cy="2292935"/>
          </a:xfrm>
          <a:prstGeom prst="rect">
            <a:avLst/>
          </a:prstGeom>
          <a:noFill/>
        </p:spPr>
        <p:txBody>
          <a:bodyPr wrap="square">
            <a:spAutoFit/>
          </a:bodyPr>
          <a:lstStyle/>
          <a:p>
            <a:r>
              <a:rPr lang="en-IN" sz="2800" b="1" dirty="0">
                <a:solidFill>
                  <a:schemeClr val="accent6">
                    <a:lumMod val="50000"/>
                  </a:schemeClr>
                </a:solidFill>
                <a:latin typeface="Times New Roman" panose="02020603050405020304" pitchFamily="18" charset="0"/>
                <a:cs typeface="Times New Roman" panose="02020603050405020304" pitchFamily="18" charset="0"/>
              </a:rPr>
              <a:t>2. </a:t>
            </a:r>
            <a:r>
              <a:rPr lang="hi-IN" sz="2400" b="1" dirty="0">
                <a:latin typeface="Mangal" panose="02040503050203030202" pitchFamily="18" charset="0"/>
                <a:cs typeface="Mangal" panose="02040503050203030202" pitchFamily="18" charset="0"/>
              </a:rPr>
              <a:t>मानस</a:t>
            </a:r>
            <a:r>
              <a:rPr lang="hi-IN" sz="2400" dirty="0">
                <a:latin typeface="Mangal" panose="02040503050203030202" pitchFamily="18" charset="0"/>
                <a:cs typeface="Mangal" panose="02040503050203030202" pitchFamily="18" charset="0"/>
              </a:rPr>
              <a:t> </a:t>
            </a:r>
            <a:r>
              <a:rPr lang="hi-IN" sz="2400" b="1" dirty="0" smtClean="0">
                <a:latin typeface="Mangal" panose="02040503050203030202" pitchFamily="18" charset="0"/>
                <a:cs typeface="Mangal" panose="02040503050203030202" pitchFamily="18" charset="0"/>
              </a:rPr>
              <a:t>पूर्वरूप</a:t>
            </a:r>
            <a:r>
              <a:rPr lang="en-US" sz="2400" b="1" dirty="0" smtClean="0">
                <a:latin typeface="Mangal" panose="02040503050203030202" pitchFamily="18" charset="0"/>
                <a:cs typeface="Mangal" panose="02040503050203030202" pitchFamily="18" charset="0"/>
              </a:rPr>
              <a:t> </a:t>
            </a:r>
            <a:r>
              <a:rPr lang="en-IN" sz="2400" b="1" dirty="0" smtClean="0">
                <a:solidFill>
                  <a:schemeClr val="accent6">
                    <a:lumMod val="50000"/>
                  </a:schemeClr>
                </a:solidFill>
                <a:latin typeface="Times New Roman" panose="02020603050405020304" pitchFamily="18" charset="0"/>
                <a:cs typeface="Times New Roman" panose="02020603050405020304" pitchFamily="18" charset="0"/>
              </a:rPr>
              <a:t>(Mental </a:t>
            </a:r>
            <a:r>
              <a:rPr lang="en-IN" sz="2400" b="1" dirty="0">
                <a:solidFill>
                  <a:schemeClr val="accent6">
                    <a:lumMod val="50000"/>
                  </a:schemeClr>
                </a:solidFill>
                <a:latin typeface="Times New Roman" panose="02020603050405020304" pitchFamily="18" charset="0"/>
                <a:cs typeface="Times New Roman" panose="02020603050405020304" pitchFamily="18" charset="0"/>
              </a:rPr>
              <a:t>prodromal features):</a:t>
            </a:r>
          </a:p>
          <a:p>
            <a:endParaRPr lang="en-IN" sz="1100" b="1" dirty="0">
              <a:solidFill>
                <a:schemeClr val="accent6">
                  <a:lumMod val="50000"/>
                </a:schemeClr>
              </a:solidFill>
              <a:latin typeface="Times New Roman" panose="02020603050405020304" pitchFamily="18" charset="0"/>
              <a:cs typeface="Times New Roman" panose="02020603050405020304" pitchFamily="18" charset="0"/>
            </a:endParaRPr>
          </a:p>
          <a:p>
            <a:r>
              <a:rPr lang="en-IN" sz="2000" dirty="0" err="1">
                <a:solidFill>
                  <a:srgbClr val="00B0F0"/>
                </a:solidFill>
                <a:latin typeface="Mangal" panose="02040503050203030202" pitchFamily="18" charset="0"/>
                <a:cs typeface="Mangal" panose="02040503050203030202" pitchFamily="18" charset="0"/>
              </a:rPr>
              <a:t>मानसं</a:t>
            </a:r>
            <a:r>
              <a:rPr lang="en-IN" sz="2000" dirty="0">
                <a:solidFill>
                  <a:srgbClr val="00B0F0"/>
                </a:solidFill>
                <a:latin typeface="Mangal" panose="02040503050203030202" pitchFamily="18" charset="0"/>
                <a:cs typeface="Mangal" panose="02040503050203030202" pitchFamily="18" charset="0"/>
              </a:rPr>
              <a:t> च </a:t>
            </a:r>
            <a:r>
              <a:rPr lang="en-IN" sz="2000" dirty="0" err="1">
                <a:solidFill>
                  <a:srgbClr val="00B0F0"/>
                </a:solidFill>
                <a:latin typeface="Mangal" panose="02040503050203030202" pitchFamily="18" charset="0"/>
                <a:cs typeface="Mangal" panose="02040503050203030202" pitchFamily="18" charset="0"/>
              </a:rPr>
              <a:t>अरतिः</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हित</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उपदेशेषु</a:t>
            </a:r>
            <a:r>
              <a:rPr lang="en-IN" sz="2000" dirty="0">
                <a:solidFill>
                  <a:srgbClr val="00B0F0"/>
                </a:solidFill>
                <a:latin typeface="Mangal" panose="02040503050203030202" pitchFamily="18" charset="0"/>
                <a:cs typeface="Mangal" panose="02040503050203030202" pitchFamily="18" charset="0"/>
              </a:rPr>
              <a:t> । (</a:t>
            </a:r>
            <a:r>
              <a:rPr lang="en-IN" sz="2000" dirty="0" err="1">
                <a:solidFill>
                  <a:srgbClr val="00B0F0"/>
                </a:solidFill>
                <a:latin typeface="Mangal" panose="02040503050203030202" pitchFamily="18" charset="0"/>
                <a:cs typeface="Mangal" panose="02040503050203030202" pitchFamily="18" charset="0"/>
              </a:rPr>
              <a:t>आतंकदर्पण</a:t>
            </a:r>
            <a:r>
              <a:rPr lang="en-IN" sz="2000" dirty="0">
                <a:solidFill>
                  <a:srgbClr val="00B0F0"/>
                </a:solidFill>
                <a:latin typeface="Mangal" panose="02040503050203030202" pitchFamily="18" charset="0"/>
                <a:cs typeface="Mangal" panose="02040503050203030202" pitchFamily="18" charset="0"/>
              </a:rPr>
              <a:t> - </a:t>
            </a:r>
            <a:r>
              <a:rPr lang="en-IN" sz="2000" dirty="0" err="1">
                <a:solidFill>
                  <a:srgbClr val="00B0F0"/>
                </a:solidFill>
                <a:latin typeface="Mangal" panose="02040503050203030202" pitchFamily="18" charset="0"/>
                <a:cs typeface="Mangal" panose="02040503050203030202" pitchFamily="18" charset="0"/>
              </a:rPr>
              <a:t>मा.नि</a:t>
            </a:r>
            <a:r>
              <a:rPr lang="en-IN" sz="2000" dirty="0">
                <a:solidFill>
                  <a:srgbClr val="00B0F0"/>
                </a:solidFill>
                <a:latin typeface="Mangal" panose="02040503050203030202" pitchFamily="18" charset="0"/>
                <a:cs typeface="Mangal" panose="02040503050203030202" pitchFamily="18" charset="0"/>
              </a:rPr>
              <a:t>. 1/6 </a:t>
            </a:r>
            <a:r>
              <a:rPr lang="en-IN" sz="2000" dirty="0" err="1">
                <a:solidFill>
                  <a:srgbClr val="00B0F0"/>
                </a:solidFill>
                <a:latin typeface="Mangal" panose="02040503050203030202" pitchFamily="18" charset="0"/>
                <a:cs typeface="Mangal" panose="02040503050203030202" pitchFamily="18" charset="0"/>
              </a:rPr>
              <a:t>एवं</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अरूणदत्त</a:t>
            </a:r>
            <a:r>
              <a:rPr lang="en-IN" sz="2000" dirty="0">
                <a:solidFill>
                  <a:srgbClr val="00B0F0"/>
                </a:solidFill>
                <a:latin typeface="Mangal" panose="02040503050203030202" pitchFamily="18" charset="0"/>
                <a:cs typeface="Mangal" panose="02040503050203030202" pitchFamily="18" charset="0"/>
              </a:rPr>
              <a:t> - </a:t>
            </a:r>
            <a:r>
              <a:rPr lang="en-IN" sz="2000" dirty="0" err="1" smtClean="0">
                <a:solidFill>
                  <a:srgbClr val="00B0F0"/>
                </a:solidFill>
                <a:latin typeface="Mangal" panose="02040503050203030202" pitchFamily="18" charset="0"/>
                <a:cs typeface="Mangal" panose="02040503050203030202" pitchFamily="18" charset="0"/>
              </a:rPr>
              <a:t>अ.सं.नि</a:t>
            </a:r>
            <a:r>
              <a:rPr lang="en-IN" sz="2000" dirty="0">
                <a:solidFill>
                  <a:srgbClr val="00B0F0"/>
                </a:solidFill>
                <a:latin typeface="Mangal" panose="02040503050203030202" pitchFamily="18" charset="0"/>
                <a:cs typeface="Mangal" panose="02040503050203030202" pitchFamily="18" charset="0"/>
              </a:rPr>
              <a:t>. 1/4. )</a:t>
            </a:r>
          </a:p>
          <a:p>
            <a:r>
              <a:rPr lang="en-IN" sz="2800" dirty="0" smtClean="0">
                <a:latin typeface="Times New Roman" panose="02020603050405020304" pitchFamily="18" charset="0"/>
                <a:cs typeface="Times New Roman" panose="02020603050405020304" pitchFamily="18" charset="0"/>
              </a:rPr>
              <a:t>For e.g</a:t>
            </a:r>
            <a:r>
              <a:rPr lang="en-IN" sz="2800" dirty="0">
                <a:latin typeface="Times New Roman" panose="02020603050405020304" pitchFamily="18" charset="0"/>
                <a:cs typeface="Times New Roman" panose="02020603050405020304" pitchFamily="18" charset="0"/>
              </a:rPr>
              <a:t>. the mental features of fever are, disinterest in good advice, mental irritability etc.</a:t>
            </a:r>
          </a:p>
          <a:p>
            <a:endParaRPr lang="en-IN" sz="2800" b="1"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F58BA3E2-4354-4355-8D9F-B3C5112B20E4}"/>
              </a:ext>
            </a:extLst>
          </p:cNvPr>
          <p:cNvSpPr txBox="1"/>
          <p:nvPr/>
        </p:nvSpPr>
        <p:spPr>
          <a:xfrm>
            <a:off x="882441" y="3465610"/>
            <a:ext cx="10930467" cy="2431435"/>
          </a:xfrm>
          <a:prstGeom prst="rect">
            <a:avLst/>
          </a:prstGeom>
          <a:noFill/>
        </p:spPr>
        <p:txBody>
          <a:bodyPr wrap="square">
            <a:spAutoFit/>
          </a:bodyPr>
          <a:lstStyle/>
          <a:p>
            <a:endParaRPr lang="en-IN" sz="2400" dirty="0">
              <a:latin typeface="Times New Roman" panose="02020603050405020304" pitchFamily="18" charset="0"/>
              <a:cs typeface="Times New Roman" panose="02020603050405020304" pitchFamily="18" charset="0"/>
            </a:endParaRPr>
          </a:p>
          <a:p>
            <a:r>
              <a:rPr lang="en-IN" sz="2400" b="1" dirty="0">
                <a:solidFill>
                  <a:schemeClr val="accent6">
                    <a:lumMod val="50000"/>
                  </a:schemeClr>
                </a:solidFill>
                <a:latin typeface="Times New Roman" panose="02020603050405020304" pitchFamily="18" charset="0"/>
                <a:cs typeface="Times New Roman" panose="02020603050405020304" pitchFamily="18" charset="0"/>
              </a:rPr>
              <a:t> </a:t>
            </a:r>
            <a:r>
              <a:rPr lang="en-IN" sz="2400" b="1" dirty="0" smtClean="0">
                <a:solidFill>
                  <a:schemeClr val="accent6">
                    <a:lumMod val="50000"/>
                  </a:schemeClr>
                </a:solidFill>
                <a:latin typeface="Times New Roman" panose="02020603050405020304" pitchFamily="18" charset="0"/>
                <a:cs typeface="Times New Roman" panose="02020603050405020304" pitchFamily="18" charset="0"/>
              </a:rPr>
              <a:t>3.</a:t>
            </a:r>
            <a:r>
              <a:rPr lang="hi-IN" sz="2400" dirty="0">
                <a:latin typeface="Mangal" panose="02040503050203030202" pitchFamily="18" charset="0"/>
                <a:cs typeface="Mangal" panose="02040503050203030202" pitchFamily="18" charset="0"/>
              </a:rPr>
              <a:t> </a:t>
            </a:r>
            <a:r>
              <a:rPr lang="hi-IN" sz="2400" b="1" dirty="0">
                <a:latin typeface="Mangal" panose="02040503050203030202" pitchFamily="18" charset="0"/>
                <a:cs typeface="Mangal" panose="02040503050203030202" pitchFamily="18" charset="0"/>
              </a:rPr>
              <a:t>शारीर</a:t>
            </a:r>
            <a:r>
              <a:rPr lang="en-US" sz="2400" b="1" dirty="0">
                <a:latin typeface="Mangal" panose="02040503050203030202" pitchFamily="18" charset="0"/>
                <a:cs typeface="Mangal" panose="02040503050203030202" pitchFamily="18" charset="0"/>
              </a:rPr>
              <a:t> </a:t>
            </a:r>
            <a:r>
              <a:rPr lang="hi-IN" sz="2400" b="1" dirty="0" smtClean="0">
                <a:latin typeface="Mangal" panose="02040503050203030202" pitchFamily="18" charset="0"/>
                <a:cs typeface="Mangal" panose="02040503050203030202" pitchFamily="18" charset="0"/>
              </a:rPr>
              <a:t>मानस</a:t>
            </a:r>
            <a:r>
              <a:rPr lang="en-IN" sz="2400" b="1" dirty="0" smtClean="0">
                <a:latin typeface="Mangal" panose="02040503050203030202" pitchFamily="18" charset="0"/>
                <a:cs typeface="Mangal" panose="02040503050203030202" pitchFamily="18" charset="0"/>
              </a:rPr>
              <a:t> </a:t>
            </a:r>
            <a:r>
              <a:rPr lang="hi-IN" sz="2400" b="1" dirty="0" smtClean="0">
                <a:latin typeface="Mangal" panose="02040503050203030202" pitchFamily="18" charset="0"/>
                <a:cs typeface="Mangal" panose="02040503050203030202" pitchFamily="18" charset="0"/>
              </a:rPr>
              <a:t>पूर्वरूप</a:t>
            </a:r>
            <a:r>
              <a:rPr lang="en-US" sz="2400" b="1" dirty="0" smtClean="0">
                <a:latin typeface="Mangal" panose="02040503050203030202" pitchFamily="18" charset="0"/>
                <a:cs typeface="Mangal" panose="02040503050203030202" pitchFamily="18" charset="0"/>
              </a:rPr>
              <a:t> </a:t>
            </a:r>
            <a:r>
              <a:rPr lang="en-IN" sz="2400" b="1" dirty="0" smtClean="0">
                <a:solidFill>
                  <a:schemeClr val="accent6">
                    <a:lumMod val="50000"/>
                  </a:schemeClr>
                </a:solidFill>
                <a:latin typeface="Times New Roman" panose="02020603050405020304" pitchFamily="18" charset="0"/>
                <a:cs typeface="Times New Roman" panose="02020603050405020304" pitchFamily="18" charset="0"/>
              </a:rPr>
              <a:t>(Physical </a:t>
            </a:r>
            <a:r>
              <a:rPr lang="en-IN" sz="2400" b="1" dirty="0">
                <a:solidFill>
                  <a:schemeClr val="accent6">
                    <a:lumMod val="50000"/>
                  </a:schemeClr>
                </a:solidFill>
                <a:latin typeface="Times New Roman" panose="02020603050405020304" pitchFamily="18" charset="0"/>
                <a:cs typeface="Times New Roman" panose="02020603050405020304" pitchFamily="18" charset="0"/>
              </a:rPr>
              <a:t>And Mental prodromal features):</a:t>
            </a:r>
          </a:p>
          <a:p>
            <a:endParaRPr lang="en-IN" sz="1050" dirty="0">
              <a:latin typeface="Times New Roman" panose="02020603050405020304" pitchFamily="18" charset="0"/>
              <a:cs typeface="Times New Roman" panose="02020603050405020304" pitchFamily="18" charset="0"/>
            </a:endParaRPr>
          </a:p>
          <a:p>
            <a:r>
              <a:rPr lang="en-IN" sz="2000" dirty="0">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किंचित</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शरीर</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मानसं</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यथा</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प्रितिः</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अम्ल</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कटु</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अशने</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द्वेषः</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स्वादुषु</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भक्तेषु</a:t>
            </a:r>
            <a:r>
              <a:rPr lang="en-IN" sz="2000" dirty="0">
                <a:solidFill>
                  <a:srgbClr val="00B0F0"/>
                </a:solidFill>
                <a:latin typeface="Mangal" panose="02040503050203030202" pitchFamily="18" charset="0"/>
                <a:cs typeface="Mangal" panose="02040503050203030202" pitchFamily="18" charset="0"/>
              </a:rPr>
              <a:t> । (</a:t>
            </a:r>
            <a:r>
              <a:rPr lang="en-IN" sz="2000" dirty="0" err="1">
                <a:solidFill>
                  <a:srgbClr val="00B0F0"/>
                </a:solidFill>
                <a:latin typeface="Mangal" panose="02040503050203030202" pitchFamily="18" charset="0"/>
                <a:cs typeface="Mangal" panose="02040503050203030202" pitchFamily="18" charset="0"/>
              </a:rPr>
              <a:t>आतंकदर्पण-मा.नि</a:t>
            </a:r>
            <a:r>
              <a:rPr lang="en-IN" sz="2000" dirty="0">
                <a:solidFill>
                  <a:srgbClr val="00B0F0"/>
                </a:solidFill>
                <a:latin typeface="Mangal" panose="02040503050203030202" pitchFamily="18" charset="0"/>
                <a:cs typeface="Mangal" panose="02040503050203030202" pitchFamily="18" charset="0"/>
              </a:rPr>
              <a:t>. 1/6 </a:t>
            </a:r>
            <a:r>
              <a:rPr lang="en-IN" sz="2000" dirty="0" err="1">
                <a:solidFill>
                  <a:srgbClr val="00B0F0"/>
                </a:solidFill>
                <a:latin typeface="Mangal" panose="02040503050203030202" pitchFamily="18" charset="0"/>
                <a:cs typeface="Mangal" panose="02040503050203030202" pitchFamily="18" charset="0"/>
              </a:rPr>
              <a:t>एवं</a:t>
            </a:r>
            <a:r>
              <a:rPr lang="en-IN" sz="2000" dirty="0">
                <a:solidFill>
                  <a:srgbClr val="00B0F0"/>
                </a:solidFill>
                <a:latin typeface="Mangal" panose="02040503050203030202" pitchFamily="18" charset="0"/>
                <a:cs typeface="Mangal" panose="02040503050203030202" pitchFamily="18" charset="0"/>
              </a:rPr>
              <a:t> </a:t>
            </a:r>
            <a:r>
              <a:rPr lang="en-IN" sz="2000" dirty="0" err="1">
                <a:solidFill>
                  <a:srgbClr val="00B0F0"/>
                </a:solidFill>
                <a:latin typeface="Mangal" panose="02040503050203030202" pitchFamily="18" charset="0"/>
                <a:cs typeface="Mangal" panose="02040503050203030202" pitchFamily="18" charset="0"/>
              </a:rPr>
              <a:t>अरूणदत्त</a:t>
            </a:r>
            <a:r>
              <a:rPr lang="en-IN" sz="2000" dirty="0">
                <a:solidFill>
                  <a:srgbClr val="00B0F0"/>
                </a:solidFill>
                <a:latin typeface="Mangal" panose="02040503050203030202" pitchFamily="18" charset="0"/>
                <a:cs typeface="Mangal" panose="02040503050203030202" pitchFamily="18" charset="0"/>
              </a:rPr>
              <a:t> - </a:t>
            </a:r>
            <a:r>
              <a:rPr lang="en-IN" sz="2000" dirty="0" err="1">
                <a:solidFill>
                  <a:srgbClr val="00B0F0"/>
                </a:solidFill>
                <a:latin typeface="Mangal" panose="02040503050203030202" pitchFamily="18" charset="0"/>
                <a:cs typeface="Mangal" panose="02040503050203030202" pitchFamily="18" charset="0"/>
              </a:rPr>
              <a:t>अ.सं.नि</a:t>
            </a:r>
            <a:r>
              <a:rPr lang="en-IN" sz="2000" dirty="0">
                <a:solidFill>
                  <a:srgbClr val="00B0F0"/>
                </a:solidFill>
                <a:latin typeface="Mangal" panose="02040503050203030202" pitchFamily="18" charset="0"/>
                <a:cs typeface="Mangal" panose="02040503050203030202" pitchFamily="18" charset="0"/>
              </a:rPr>
              <a:t>. ¼)</a:t>
            </a:r>
          </a:p>
          <a:p>
            <a:r>
              <a:rPr lang="en-IN" sz="2400" dirty="0" smtClean="0">
                <a:latin typeface="Times New Roman" panose="02020603050405020304" pitchFamily="18" charset="0"/>
                <a:cs typeface="Times New Roman" panose="02020603050405020304" pitchFamily="18" charset="0"/>
              </a:rPr>
              <a:t>For e.g</a:t>
            </a:r>
            <a:r>
              <a:rPr lang="en-IN" sz="2400" dirty="0">
                <a:latin typeface="Times New Roman" panose="02020603050405020304" pitchFamily="18" charset="0"/>
                <a:cs typeface="Times New Roman" panose="02020603050405020304" pitchFamily="18" charset="0"/>
              </a:rPr>
              <a:t>. Liking for sour and salty things and disliking for sweets in fever </a:t>
            </a:r>
          </a:p>
          <a:p>
            <a:r>
              <a:rPr lang="en-IN" sz="2400" dirty="0">
                <a:latin typeface="Times New Roman" panose="02020603050405020304" pitchFamily="18" charset="0"/>
                <a:cs typeface="Times New Roman" panose="02020603050405020304" pitchFamily="18" charset="0"/>
              </a:rPr>
              <a:t>            Liking for sour things in </a:t>
            </a:r>
            <a:r>
              <a:rPr lang="en-IN" sz="2400" dirty="0" err="1">
                <a:latin typeface="Times New Roman" panose="02020603050405020304" pitchFamily="18" charset="0"/>
                <a:cs typeface="Times New Roman" panose="02020603050405020304" pitchFamily="18" charset="0"/>
              </a:rPr>
              <a:t>anemia</a:t>
            </a:r>
            <a:r>
              <a:rPr lang="en-IN" sz="2400" dirty="0">
                <a:latin typeface="Times New Roman" panose="02020603050405020304" pitchFamily="18" charset="0"/>
                <a:cs typeface="Times New Roman" panose="02020603050405020304" pitchFamily="18" charset="0"/>
              </a:rPr>
              <a:t>. (Alma </a:t>
            </a:r>
            <a:r>
              <a:rPr lang="en-IN" sz="2400" dirty="0" err="1">
                <a:latin typeface="Times New Roman" panose="02020603050405020304" pitchFamily="18" charset="0"/>
                <a:cs typeface="Times New Roman" panose="02020603050405020304" pitchFamily="18" charset="0"/>
              </a:rPr>
              <a:t>Preeti</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Raktakshaye</a:t>
            </a:r>
            <a:r>
              <a:rPr lang="en-IN"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4734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2C85251-9C64-41A6-BD70-1068299D1B51}"/>
              </a:ext>
            </a:extLst>
          </p:cNvPr>
          <p:cNvSpPr txBox="1"/>
          <p:nvPr/>
        </p:nvSpPr>
        <p:spPr>
          <a:xfrm>
            <a:off x="4064000" y="230200"/>
            <a:ext cx="3894667" cy="369332"/>
          </a:xfrm>
          <a:prstGeom prst="rect">
            <a:avLst/>
          </a:prstGeom>
          <a:noFill/>
        </p:spPr>
        <p:txBody>
          <a:bodyPr wrap="square" rtlCol="0">
            <a:spAutoFit/>
          </a:bodyPr>
          <a:lstStyle/>
          <a:p>
            <a:r>
              <a:rPr lang="en-US" b="1" dirty="0">
                <a:solidFill>
                  <a:srgbClr val="FF0000"/>
                </a:solidFill>
              </a:rPr>
              <a:t>IMPORTANCE OF POORVARUPA</a:t>
            </a:r>
            <a:endParaRPr lang="en-IN" b="1" dirty="0">
              <a:solidFill>
                <a:srgbClr val="FF0000"/>
              </a:solidFill>
            </a:endParaRPr>
          </a:p>
        </p:txBody>
      </p:sp>
      <p:sp>
        <p:nvSpPr>
          <p:cNvPr id="4" name="TextBox 3">
            <a:extLst>
              <a:ext uri="{FF2B5EF4-FFF2-40B4-BE49-F238E27FC236}">
                <a16:creationId xmlns:a16="http://schemas.microsoft.com/office/drawing/2014/main" xmlns="" id="{B4CE2E60-3EC2-4862-8732-08954386B02A}"/>
              </a:ext>
            </a:extLst>
          </p:cNvPr>
          <p:cNvSpPr txBox="1"/>
          <p:nvPr/>
        </p:nvSpPr>
        <p:spPr>
          <a:xfrm>
            <a:off x="778575" y="872662"/>
            <a:ext cx="11032067" cy="5509200"/>
          </a:xfrm>
          <a:prstGeom prst="rect">
            <a:avLst/>
          </a:prstGeom>
          <a:noFill/>
        </p:spPr>
        <p:txBody>
          <a:bodyPr wrap="square">
            <a:spAutoFit/>
          </a:bodyPr>
          <a:lstStyle/>
          <a:p>
            <a:pPr algn="just"/>
            <a:r>
              <a:rPr lang="en-IN" sz="2400" dirty="0">
                <a:solidFill>
                  <a:schemeClr val="accent6">
                    <a:lumMod val="75000"/>
                  </a:schemeClr>
                </a:solidFill>
                <a:latin typeface="Times New Roman" panose="02020603050405020304" pitchFamily="18" charset="0"/>
                <a:cs typeface="Times New Roman" panose="02020603050405020304" pitchFamily="18" charset="0"/>
              </a:rPr>
              <a:t>1] </a:t>
            </a:r>
            <a:r>
              <a:rPr lang="en-IN" sz="2000" dirty="0" err="1">
                <a:solidFill>
                  <a:schemeClr val="accent6">
                    <a:lumMod val="75000"/>
                  </a:schemeClr>
                </a:solidFill>
                <a:latin typeface="Mangal" panose="02040503050203030202" pitchFamily="18" charset="0"/>
                <a:cs typeface="Mangal" panose="02040503050203030202" pitchFamily="18" charset="0"/>
              </a:rPr>
              <a:t>असति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पूर्वरूप</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अभिधाने</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तत्रोक्तः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क्रियांविशेषो</a:t>
            </a:r>
            <a:r>
              <a:rPr lang="en-IN" sz="2000" dirty="0">
                <a:solidFill>
                  <a:schemeClr val="accent6">
                    <a:lumMod val="75000"/>
                  </a:schemeClr>
                </a:solidFill>
                <a:latin typeface="Mangal" panose="02040503050203030202" pitchFamily="18" charset="0"/>
                <a:cs typeface="Mangal" panose="02040503050203030202" pitchFamily="18" charset="0"/>
              </a:rPr>
              <a:t> न </a:t>
            </a:r>
            <a:r>
              <a:rPr lang="en-IN" sz="2000" dirty="0" err="1">
                <a:solidFill>
                  <a:schemeClr val="accent6">
                    <a:lumMod val="75000"/>
                  </a:schemeClr>
                </a:solidFill>
                <a:latin typeface="Mangal" panose="02040503050203030202" pitchFamily="18" charset="0"/>
                <a:cs typeface="Mangal" panose="02040503050203030202" pitchFamily="18" charset="0"/>
              </a:rPr>
              <a:t>संगच्छते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उक्तं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हि</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चिरके</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ज्वरस्य</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पूर्वरूपे</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लघ्वशनम्</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smtClean="0">
                <a:solidFill>
                  <a:schemeClr val="accent6">
                    <a:lumMod val="75000"/>
                  </a:schemeClr>
                </a:solidFill>
                <a:latin typeface="Mangal" panose="02040503050203030202" pitchFamily="18" charset="0"/>
                <a:cs typeface="Mangal" panose="02040503050203030202" pitchFamily="18" charset="0"/>
              </a:rPr>
              <a:t>अपतर्पण</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smtClean="0">
                <a:solidFill>
                  <a:schemeClr val="accent6">
                    <a:lumMod val="75000"/>
                  </a:schemeClr>
                </a:solidFill>
                <a:latin typeface="Mangal" panose="02040503050203030202" pitchFamily="18" charset="0"/>
                <a:cs typeface="Mangal" panose="02040503050203030202" pitchFamily="18" charset="0"/>
              </a:rPr>
              <a:t>वा</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इति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तथा</a:t>
            </a:r>
            <a:r>
              <a:rPr lang="en-IN" sz="2000" dirty="0">
                <a:solidFill>
                  <a:schemeClr val="accent6">
                    <a:lumMod val="75000"/>
                  </a:schemeClr>
                </a:solidFill>
                <a:latin typeface="Mangal" panose="02040503050203030202" pitchFamily="18" charset="0"/>
                <a:cs typeface="Mangal" panose="02040503050203030202" pitchFamily="18" charset="0"/>
              </a:rPr>
              <a:t> च </a:t>
            </a:r>
            <a:r>
              <a:rPr lang="en-IN" sz="2000" dirty="0" err="1">
                <a:solidFill>
                  <a:schemeClr val="accent6">
                    <a:lumMod val="75000"/>
                  </a:schemeClr>
                </a:solidFill>
                <a:latin typeface="Mangal" panose="02040503050203030202" pitchFamily="18" charset="0"/>
                <a:cs typeface="Mangal" panose="02040503050203030202" pitchFamily="18" charset="0"/>
              </a:rPr>
              <a:t>सुश्रुते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वातिक</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ज्वरपूर्वरूपे</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घृतपानम्</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इति</a:t>
            </a:r>
            <a:r>
              <a:rPr lang="en-IN" sz="2000" dirty="0">
                <a:solidFill>
                  <a:schemeClr val="accent6">
                    <a:lumMod val="75000"/>
                  </a:schemeClr>
                </a:solidFill>
                <a:latin typeface="Mangal" panose="02040503050203030202" pitchFamily="18" charset="0"/>
                <a:cs typeface="Mangal" panose="02040503050203030202" pitchFamily="18" charset="0"/>
              </a:rPr>
              <a:t> । </a:t>
            </a:r>
            <a:r>
              <a:rPr lang="en-IN" sz="2000" dirty="0" err="1">
                <a:solidFill>
                  <a:schemeClr val="accent6">
                    <a:lumMod val="75000"/>
                  </a:schemeClr>
                </a:solidFill>
                <a:latin typeface="Mangal" panose="02040503050203030202" pitchFamily="18" charset="0"/>
                <a:cs typeface="Mangal" panose="02040503050203030202" pitchFamily="18" charset="0"/>
              </a:rPr>
              <a:t>विजयरक्षित</a:t>
            </a:r>
            <a:r>
              <a:rPr lang="en-IN" sz="2000" dirty="0">
                <a:solidFill>
                  <a:schemeClr val="accent6">
                    <a:lumMod val="75000"/>
                  </a:schemeClr>
                </a:solidFill>
                <a:latin typeface="Mangal" panose="02040503050203030202" pitchFamily="18" charset="0"/>
                <a:cs typeface="Mangal" panose="02040503050203030202" pitchFamily="18" charset="0"/>
              </a:rPr>
              <a:t> - </a:t>
            </a:r>
            <a:r>
              <a:rPr lang="en-IN" sz="2000" dirty="0" err="1">
                <a:solidFill>
                  <a:schemeClr val="accent6">
                    <a:lumMod val="75000"/>
                  </a:schemeClr>
                </a:solidFill>
                <a:latin typeface="Mangal" panose="02040503050203030202" pitchFamily="18" charset="0"/>
                <a:cs typeface="Mangal" panose="02040503050203030202" pitchFamily="18" charset="0"/>
              </a:rPr>
              <a:t>मधुकोष</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smtClean="0">
                <a:solidFill>
                  <a:schemeClr val="accent6">
                    <a:lumMod val="75000"/>
                  </a:schemeClr>
                </a:solidFill>
                <a:latin typeface="Mangal" panose="02040503050203030202" pitchFamily="18" charset="0"/>
                <a:cs typeface="Mangal" panose="02040503050203030202" pitchFamily="18" charset="0"/>
              </a:rPr>
              <a:t>-</a:t>
            </a:r>
            <a:r>
              <a:rPr lang="en-IN" sz="2000" dirty="0" err="1" smtClean="0">
                <a:solidFill>
                  <a:schemeClr val="accent6">
                    <a:lumMod val="75000"/>
                  </a:schemeClr>
                </a:solidFill>
                <a:latin typeface="Mangal" panose="02040503050203030202" pitchFamily="18" charset="0"/>
                <a:cs typeface="Mangal" panose="02040503050203030202" pitchFamily="18" charset="0"/>
              </a:rPr>
              <a:t>मा.नि</a:t>
            </a:r>
            <a:r>
              <a:rPr lang="en-IN" sz="2000" dirty="0">
                <a:solidFill>
                  <a:schemeClr val="accent6">
                    <a:lumMod val="75000"/>
                  </a:schemeClr>
                </a:solidFill>
                <a:latin typeface="Mangal" panose="02040503050203030202" pitchFamily="18" charset="0"/>
                <a:cs typeface="Mangal" panose="02040503050203030202" pitchFamily="18" charset="0"/>
              </a:rPr>
              <a:t>. 1/5</a:t>
            </a:r>
          </a:p>
          <a:p>
            <a:pPr algn="just"/>
            <a:endParaRPr lang="en-IN" sz="2000" dirty="0">
              <a:latin typeface="Mangal" panose="02040503050203030202" pitchFamily="18" charset="0"/>
              <a:cs typeface="Mangal" panose="02040503050203030202" pitchFamily="18" charset="0"/>
            </a:endParaRP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If physician does not possess the knowledge of prodromal feature then he or she cannot execute the therapeutic measures to be employed during the stage </a:t>
            </a:r>
            <a:r>
              <a:rPr lang="en-IN" sz="2400" dirty="0" err="1">
                <a:latin typeface="Times New Roman" panose="02020603050405020304" pitchFamily="18" charset="0"/>
                <a:cs typeface="Times New Roman" panose="02020603050405020304" pitchFamily="18" charset="0"/>
              </a:rPr>
              <a:t>sthansanshraya</a:t>
            </a:r>
            <a:r>
              <a:rPr lang="en-IN" sz="24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Charka advocated fasting (</a:t>
            </a:r>
            <a:r>
              <a:rPr lang="en-IN" sz="2400" dirty="0" err="1">
                <a:latin typeface="Times New Roman" panose="02020603050405020304" pitchFamily="18" charset="0"/>
                <a:cs typeface="Times New Roman" panose="02020603050405020304" pitchFamily="18" charset="0"/>
              </a:rPr>
              <a:t>Apatarpan</a:t>
            </a:r>
            <a:r>
              <a:rPr lang="en-IN" sz="2400" dirty="0">
                <a:latin typeface="Times New Roman" panose="02020603050405020304" pitchFamily="18" charset="0"/>
                <a:cs typeface="Times New Roman" panose="02020603050405020304" pitchFamily="18" charset="0"/>
              </a:rPr>
              <a:t>) or low diet (</a:t>
            </a:r>
            <a:r>
              <a:rPr lang="en-IN" sz="2400" dirty="0" err="1">
                <a:latin typeface="Times New Roman" panose="02020603050405020304" pitchFamily="18" charset="0"/>
                <a:cs typeface="Times New Roman" panose="02020603050405020304" pitchFamily="18" charset="0"/>
              </a:rPr>
              <a:t>Laghu</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Ashan</a:t>
            </a:r>
            <a:r>
              <a:rPr lang="en-IN" sz="2400" dirty="0">
                <a:latin typeface="Times New Roman" panose="02020603050405020304" pitchFamily="18" charset="0"/>
                <a:cs typeface="Times New Roman" panose="02020603050405020304" pitchFamily="18" charset="0"/>
              </a:rPr>
              <a:t>) during the phase of prodromal features of fever.</a:t>
            </a:r>
          </a:p>
          <a:p>
            <a:pPr marL="342900" indent="-342900" algn="just">
              <a:buFont typeface="Arial" panose="020B0604020202020204" pitchFamily="34" charset="0"/>
              <a:buChar char="•"/>
            </a:pPr>
            <a:r>
              <a:rPr lang="en-IN" sz="2400" dirty="0" err="1">
                <a:latin typeface="Times New Roman" panose="02020603050405020304" pitchFamily="18" charset="0"/>
                <a:cs typeface="Times New Roman" panose="02020603050405020304" pitchFamily="18" charset="0"/>
              </a:rPr>
              <a:t>Sushruta</a:t>
            </a:r>
            <a:r>
              <a:rPr lang="en-IN" sz="2400" dirty="0">
                <a:latin typeface="Times New Roman" panose="02020603050405020304" pitchFamily="18" charset="0"/>
                <a:cs typeface="Times New Roman" panose="02020603050405020304" pitchFamily="18" charset="0"/>
              </a:rPr>
              <a:t> advised Ghee (</a:t>
            </a:r>
            <a:r>
              <a:rPr lang="en-IN" sz="2400" dirty="0" err="1">
                <a:latin typeface="Times New Roman" panose="02020603050405020304" pitchFamily="18" charset="0"/>
                <a:cs typeface="Times New Roman" panose="02020603050405020304" pitchFamily="18" charset="0"/>
              </a:rPr>
              <a:t>Ghrita</a:t>
            </a:r>
            <a:r>
              <a:rPr lang="en-IN" sz="2400" dirty="0">
                <a:latin typeface="Times New Roman" panose="02020603050405020304" pitchFamily="18" charset="0"/>
                <a:cs typeface="Times New Roman" panose="02020603050405020304" pitchFamily="18" charset="0"/>
              </a:rPr>
              <a:t> Pana) during the phase of prodromal features of </a:t>
            </a:r>
            <a:r>
              <a:rPr lang="en-IN" sz="2400" dirty="0" err="1">
                <a:latin typeface="Times New Roman" panose="02020603050405020304" pitchFamily="18" charset="0"/>
                <a:cs typeface="Times New Roman" panose="02020603050405020304" pitchFamily="18" charset="0"/>
              </a:rPr>
              <a:t>Vataj</a:t>
            </a:r>
            <a:r>
              <a:rPr lang="en-IN" sz="2400" dirty="0">
                <a:latin typeface="Times New Roman" panose="02020603050405020304" pitchFamily="18" charset="0"/>
                <a:cs typeface="Times New Roman" panose="02020603050405020304" pitchFamily="18" charset="0"/>
              </a:rPr>
              <a:t> fever, </a:t>
            </a:r>
          </a:p>
          <a:p>
            <a:pPr algn="just"/>
            <a:endParaRPr lang="en-IN" sz="1600" dirty="0">
              <a:solidFill>
                <a:schemeClr val="accent6">
                  <a:lumMod val="75000"/>
                </a:schemeClr>
              </a:solidFill>
              <a:latin typeface="Times New Roman" panose="02020603050405020304" pitchFamily="18" charset="0"/>
              <a:cs typeface="Times New Roman" panose="02020603050405020304" pitchFamily="18" charset="0"/>
            </a:endParaRPr>
          </a:p>
          <a:p>
            <a:pPr algn="just"/>
            <a:r>
              <a:rPr lang="en-IN" sz="2400" dirty="0">
                <a:solidFill>
                  <a:schemeClr val="accent6">
                    <a:lumMod val="75000"/>
                  </a:schemeClr>
                </a:solidFill>
                <a:latin typeface="Times New Roman" panose="02020603050405020304" pitchFamily="18" charset="0"/>
                <a:cs typeface="Times New Roman" panose="02020603050405020304" pitchFamily="18" charset="0"/>
              </a:rPr>
              <a:t>2]  </a:t>
            </a:r>
            <a:r>
              <a:rPr lang="en-IN" sz="2000" dirty="0" err="1">
                <a:solidFill>
                  <a:schemeClr val="accent6">
                    <a:lumMod val="75000"/>
                  </a:schemeClr>
                </a:solidFill>
                <a:latin typeface="Mangal" panose="02040503050203030202" pitchFamily="18" charset="0"/>
                <a:cs typeface="Mangal" panose="02040503050203030202" pitchFamily="18" charset="0"/>
              </a:rPr>
              <a:t>संचये</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अपहृता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दोषा</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लभते</a:t>
            </a:r>
            <a:r>
              <a:rPr lang="en-IN" sz="2000" dirty="0">
                <a:solidFill>
                  <a:schemeClr val="accent6">
                    <a:lumMod val="75000"/>
                  </a:schemeClr>
                </a:solidFill>
                <a:latin typeface="Mangal" panose="02040503050203030202" pitchFamily="18" charset="0"/>
                <a:cs typeface="Mangal" panose="02040503050203030202" pitchFamily="18" charset="0"/>
              </a:rPr>
              <a:t> न </a:t>
            </a:r>
            <a:r>
              <a:rPr lang="en-IN" sz="2000" dirty="0" err="1">
                <a:solidFill>
                  <a:schemeClr val="accent6">
                    <a:lumMod val="75000"/>
                  </a:schemeClr>
                </a:solidFill>
                <a:latin typeface="Mangal" panose="02040503050203030202" pitchFamily="18" charset="0"/>
                <a:cs typeface="Mangal" panose="02040503050203030202" pitchFamily="18" charset="0"/>
              </a:rPr>
              <a:t>उत्तर</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गति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उत्तरासु</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गतिषु</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भवन्ति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बलवत्तरः</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सु.सू</a:t>
            </a:r>
            <a:r>
              <a:rPr lang="en-IN" sz="2000" dirty="0">
                <a:solidFill>
                  <a:schemeClr val="accent6">
                    <a:lumMod val="75000"/>
                  </a:schemeClr>
                </a:solidFill>
                <a:latin typeface="Mangal" panose="02040503050203030202" pitchFamily="18" charset="0"/>
                <a:cs typeface="Mangal" panose="02040503050203030202" pitchFamily="18" charset="0"/>
              </a:rPr>
              <a:t>. 21/37</a:t>
            </a:r>
          </a:p>
          <a:p>
            <a:pPr algn="just"/>
            <a:endParaRPr lang="en-IN" sz="12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If the morbidity of doshas are eliminated during the phase of prodromal features, they do not lead to advanced stages. </a:t>
            </a:r>
          </a:p>
          <a:p>
            <a:endParaRPr lang="en-IN" sz="2000" dirty="0"/>
          </a:p>
        </p:txBody>
      </p:sp>
    </p:spTree>
    <p:extLst>
      <p:ext uri="{BB962C8B-B14F-4D97-AF65-F5344CB8AC3E}">
        <p14:creationId xmlns:p14="http://schemas.microsoft.com/office/powerpoint/2010/main" val="380470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AB65135-F59C-4EC4-88C1-942BE52761A2}"/>
              </a:ext>
            </a:extLst>
          </p:cNvPr>
          <p:cNvSpPr txBox="1"/>
          <p:nvPr/>
        </p:nvSpPr>
        <p:spPr>
          <a:xfrm>
            <a:off x="1071688" y="925057"/>
            <a:ext cx="9668934" cy="3600986"/>
          </a:xfrm>
          <a:prstGeom prst="rect">
            <a:avLst/>
          </a:prstGeom>
          <a:noFill/>
        </p:spPr>
        <p:txBody>
          <a:bodyPr wrap="square">
            <a:spAutoFit/>
          </a:bodyPr>
          <a:lstStyle/>
          <a:p>
            <a:pPr algn="just"/>
            <a:r>
              <a:rPr lang="en-IN" sz="2400" dirty="0">
                <a:solidFill>
                  <a:schemeClr val="accent6">
                    <a:lumMod val="75000"/>
                  </a:schemeClr>
                </a:solidFill>
                <a:latin typeface="Mangal" panose="02040503050203030202" pitchFamily="18" charset="0"/>
                <a:cs typeface="Mangal" panose="02040503050203030202" pitchFamily="18" charset="0"/>
              </a:rPr>
              <a:t>3] </a:t>
            </a:r>
            <a:r>
              <a:rPr lang="en-IN" sz="2000" dirty="0" err="1">
                <a:solidFill>
                  <a:schemeClr val="accent6">
                    <a:lumMod val="75000"/>
                  </a:schemeClr>
                </a:solidFill>
                <a:latin typeface="Mangal" panose="02040503050203030202" pitchFamily="18" charset="0"/>
                <a:cs typeface="Mangal" panose="02040503050203030202" pitchFamily="18" charset="0"/>
              </a:rPr>
              <a:t>हारिद्रवर्ण</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रुधिरं</a:t>
            </a:r>
            <a:r>
              <a:rPr lang="en-IN" sz="2000" dirty="0">
                <a:solidFill>
                  <a:schemeClr val="accent6">
                    <a:lumMod val="75000"/>
                  </a:schemeClr>
                </a:solidFill>
                <a:latin typeface="Mangal" panose="02040503050203030202" pitchFamily="18" charset="0"/>
                <a:cs typeface="Mangal" panose="02040503050203030202" pitchFamily="18" charset="0"/>
              </a:rPr>
              <a:t> च </a:t>
            </a:r>
            <a:r>
              <a:rPr lang="en-IN" sz="2000" dirty="0" err="1">
                <a:solidFill>
                  <a:schemeClr val="accent6">
                    <a:lumMod val="75000"/>
                  </a:schemeClr>
                </a:solidFill>
                <a:latin typeface="Mangal" panose="02040503050203030202" pitchFamily="18" charset="0"/>
                <a:cs typeface="Mangal" panose="02040503050203030202" pitchFamily="18" charset="0"/>
              </a:rPr>
              <a:t>मूत्रं</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विना</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प्रमेहस्य</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हि</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पूर्वरूपैः</a:t>
            </a:r>
            <a:r>
              <a:rPr lang="en-IN" sz="2000" dirty="0">
                <a:solidFill>
                  <a:schemeClr val="accent6">
                    <a:lumMod val="75000"/>
                  </a:schemeClr>
                </a:solidFill>
                <a:latin typeface="Mangal" panose="02040503050203030202" pitchFamily="18" charset="0"/>
                <a:cs typeface="Mangal" panose="02040503050203030202" pitchFamily="18" charset="0"/>
              </a:rPr>
              <a:t> ।</a:t>
            </a:r>
          </a:p>
          <a:p>
            <a:pPr algn="just"/>
            <a:r>
              <a:rPr lang="en-IN" sz="2000" dirty="0" err="1">
                <a:solidFill>
                  <a:schemeClr val="accent6">
                    <a:lumMod val="75000"/>
                  </a:schemeClr>
                </a:solidFill>
                <a:latin typeface="Mangal" panose="02040503050203030202" pitchFamily="18" charset="0"/>
                <a:cs typeface="Mangal" panose="02040503050203030202" pitchFamily="18" charset="0"/>
              </a:rPr>
              <a:t>यो</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मूत्रयेत्तं</a:t>
            </a:r>
            <a:r>
              <a:rPr lang="en-IN" sz="2000" dirty="0">
                <a:solidFill>
                  <a:schemeClr val="accent6">
                    <a:lumMod val="75000"/>
                  </a:schemeClr>
                </a:solidFill>
                <a:latin typeface="Mangal" panose="02040503050203030202" pitchFamily="18" charset="0"/>
                <a:cs typeface="Mangal" panose="02040503050203030202" pitchFamily="18" charset="0"/>
              </a:rPr>
              <a:t> न </a:t>
            </a:r>
            <a:r>
              <a:rPr lang="en-IN" sz="2000" dirty="0" err="1">
                <a:solidFill>
                  <a:schemeClr val="accent6">
                    <a:lumMod val="75000"/>
                  </a:schemeClr>
                </a:solidFill>
                <a:latin typeface="Mangal" panose="02040503050203030202" pitchFamily="18" charset="0"/>
                <a:cs typeface="Mangal" panose="02040503050203030202" pitchFamily="18" charset="0"/>
              </a:rPr>
              <a:t>वदेत्</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प्रमेहं</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रक्तस्य</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पित्तस्य</a:t>
            </a:r>
            <a:r>
              <a:rPr lang="en-IN" sz="2000" dirty="0">
                <a:solidFill>
                  <a:schemeClr val="accent6">
                    <a:lumMod val="75000"/>
                  </a:schemeClr>
                </a:solidFill>
                <a:latin typeface="Mangal" panose="02040503050203030202" pitchFamily="18" charset="0"/>
                <a:cs typeface="Mangal" panose="02040503050203030202" pitchFamily="18" charset="0"/>
              </a:rPr>
              <a:t> </a:t>
            </a:r>
            <a:r>
              <a:rPr lang="en-IN" sz="2000" dirty="0" err="1">
                <a:solidFill>
                  <a:schemeClr val="accent6">
                    <a:lumMod val="75000"/>
                  </a:schemeClr>
                </a:solidFill>
                <a:latin typeface="Mangal" panose="02040503050203030202" pitchFamily="18" charset="0"/>
                <a:cs typeface="Mangal" panose="02040503050203030202" pitchFamily="18" charset="0"/>
              </a:rPr>
              <a:t>हि</a:t>
            </a:r>
            <a:r>
              <a:rPr lang="en-IN" sz="2000" dirty="0">
                <a:solidFill>
                  <a:schemeClr val="accent6">
                    <a:lumMod val="75000"/>
                  </a:schemeClr>
                </a:solidFill>
                <a:latin typeface="Mangal" panose="02040503050203030202" pitchFamily="18" charset="0"/>
                <a:cs typeface="Mangal" panose="02040503050203030202" pitchFamily="18" charset="0"/>
              </a:rPr>
              <a:t> स </a:t>
            </a:r>
            <a:r>
              <a:rPr lang="en-IN" sz="2000" dirty="0" err="1">
                <a:solidFill>
                  <a:schemeClr val="accent6">
                    <a:lumMod val="75000"/>
                  </a:schemeClr>
                </a:solidFill>
                <a:latin typeface="Mangal" panose="02040503050203030202" pitchFamily="18" charset="0"/>
                <a:cs typeface="Mangal" panose="02040503050203030202" pitchFamily="18" charset="0"/>
              </a:rPr>
              <a:t>प्रकोपः</a:t>
            </a:r>
            <a:r>
              <a:rPr lang="en-IN" sz="2000" dirty="0">
                <a:solidFill>
                  <a:schemeClr val="accent6">
                    <a:lumMod val="75000"/>
                  </a:schemeClr>
                </a:solidFill>
                <a:latin typeface="Mangal" panose="02040503050203030202" pitchFamily="18" charset="0"/>
                <a:cs typeface="Mangal" panose="02040503050203030202" pitchFamily="18" charset="0"/>
              </a:rPr>
              <a:t> । । </a:t>
            </a:r>
            <a:r>
              <a:rPr lang="en-IN" sz="2000" dirty="0" err="1">
                <a:solidFill>
                  <a:schemeClr val="accent6">
                    <a:lumMod val="75000"/>
                  </a:schemeClr>
                </a:solidFill>
                <a:latin typeface="Mangal" panose="02040503050203030202" pitchFamily="18" charset="0"/>
                <a:cs typeface="Mangal" panose="02040503050203030202" pitchFamily="18" charset="0"/>
              </a:rPr>
              <a:t>च.चि</a:t>
            </a:r>
            <a:r>
              <a:rPr lang="en-IN" sz="2000" dirty="0">
                <a:solidFill>
                  <a:schemeClr val="accent6">
                    <a:lumMod val="75000"/>
                  </a:schemeClr>
                </a:solidFill>
                <a:latin typeface="Mangal" panose="02040503050203030202" pitchFamily="18" charset="0"/>
                <a:cs typeface="Mangal" panose="02040503050203030202" pitchFamily="18" charset="0"/>
              </a:rPr>
              <a:t>. 6/54</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For differential diagnosis purpose, the knowledge of </a:t>
            </a:r>
            <a:r>
              <a:rPr lang="en-IN" sz="2000" dirty="0" err="1">
                <a:latin typeface="Times New Roman" panose="02020603050405020304" pitchFamily="18" charset="0"/>
                <a:cs typeface="Times New Roman" panose="02020603050405020304" pitchFamily="18" charset="0"/>
              </a:rPr>
              <a:t>purvarupas</a:t>
            </a:r>
            <a:r>
              <a:rPr lang="en-IN" sz="2000" dirty="0">
                <a:latin typeface="Times New Roman" panose="02020603050405020304" pitchFamily="18" charset="0"/>
                <a:cs typeface="Times New Roman" panose="02020603050405020304" pitchFamily="18" charset="0"/>
              </a:rPr>
              <a:t> is essential. </a:t>
            </a:r>
            <a:r>
              <a:rPr lang="en-IN" sz="2000" dirty="0" err="1">
                <a:latin typeface="Times New Roman" panose="02020603050405020304" pitchFamily="18" charset="0"/>
                <a:cs typeface="Times New Roman" panose="02020603050405020304" pitchFamily="18" charset="0"/>
              </a:rPr>
              <a:t>Fore.g</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Raktapitta</a:t>
            </a:r>
            <a:r>
              <a:rPr lang="en-IN" sz="2000" dirty="0">
                <a:latin typeface="Times New Roman" panose="02020603050405020304" pitchFamily="18" charset="0"/>
                <a:cs typeface="Times New Roman" panose="02020603050405020304" pitchFamily="18" charset="0"/>
              </a:rPr>
              <a:t> and </a:t>
            </a:r>
            <a:r>
              <a:rPr lang="en-IN" sz="2000" dirty="0" err="1">
                <a:latin typeface="Times New Roman" panose="02020603050405020304" pitchFamily="18" charset="0"/>
                <a:cs typeface="Times New Roman" panose="02020603050405020304" pitchFamily="18" charset="0"/>
              </a:rPr>
              <a:t>Pittaj</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Prameha</a:t>
            </a:r>
            <a:r>
              <a:rPr lang="en-IN" sz="2000" dirty="0">
                <a:latin typeface="Times New Roman" panose="02020603050405020304" pitchFamily="18" charset="0"/>
                <a:cs typeface="Times New Roman" panose="02020603050405020304" pitchFamily="18" charset="0"/>
              </a:rPr>
              <a:t>, both produces yellowish reddish urine. But if history of patient reveals absence of </a:t>
            </a:r>
            <a:r>
              <a:rPr lang="en-IN" sz="2000" dirty="0" err="1">
                <a:latin typeface="Times New Roman" panose="02020603050405020304" pitchFamily="18" charset="0"/>
                <a:cs typeface="Times New Roman" panose="02020603050405020304" pitchFamily="18" charset="0"/>
              </a:rPr>
              <a:t>purvarupas</a:t>
            </a:r>
            <a:r>
              <a:rPr lang="en-IN" sz="2000" dirty="0">
                <a:latin typeface="Times New Roman" panose="02020603050405020304" pitchFamily="18" charset="0"/>
                <a:cs typeface="Times New Roman" panose="02020603050405020304" pitchFamily="18" charset="0"/>
              </a:rPr>
              <a:t> of </a:t>
            </a:r>
            <a:r>
              <a:rPr lang="en-IN" sz="2000" dirty="0" err="1">
                <a:latin typeface="Times New Roman" panose="02020603050405020304" pitchFamily="18" charset="0"/>
                <a:cs typeface="Times New Roman" panose="02020603050405020304" pitchFamily="18" charset="0"/>
              </a:rPr>
              <a:t>Prameha</a:t>
            </a:r>
            <a:r>
              <a:rPr lang="en-IN" sz="2000" dirty="0">
                <a:latin typeface="Times New Roman" panose="02020603050405020304" pitchFamily="18" charset="0"/>
                <a:cs typeface="Times New Roman" panose="02020603050405020304" pitchFamily="18" charset="0"/>
              </a:rPr>
              <a:t>, then it could be inferred as the </a:t>
            </a:r>
            <a:r>
              <a:rPr lang="en-IN" sz="2000" dirty="0" err="1">
                <a:latin typeface="Times New Roman" panose="02020603050405020304" pitchFamily="18" charset="0"/>
                <a:cs typeface="Times New Roman" panose="02020603050405020304" pitchFamily="18" charset="0"/>
              </a:rPr>
              <a:t>Raktapitta</a:t>
            </a:r>
            <a:r>
              <a:rPr lang="en-IN" sz="2000" dirty="0">
                <a:latin typeface="Times New Roman" panose="02020603050405020304" pitchFamily="18" charset="0"/>
                <a:cs typeface="Times New Roman" panose="02020603050405020304" pitchFamily="18" charset="0"/>
              </a:rPr>
              <a:t>.</a:t>
            </a: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4] To know the prognosis (</a:t>
            </a:r>
            <a:r>
              <a:rPr lang="en-IN" sz="2000" dirty="0" err="1">
                <a:latin typeface="Times New Roman" panose="02020603050405020304" pitchFamily="18" charset="0"/>
                <a:cs typeface="Times New Roman" panose="02020603050405020304" pitchFamily="18" charset="0"/>
              </a:rPr>
              <a:t>Sadhya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Asadhyata</a:t>
            </a:r>
            <a:r>
              <a:rPr lang="en-IN" sz="2000" dirty="0">
                <a:latin typeface="Times New Roman" panose="02020603050405020304" pitchFamily="18" charset="0"/>
                <a:cs typeface="Times New Roman" panose="02020603050405020304" pitchFamily="18" charset="0"/>
              </a:rPr>
              <a:t>) of the disease, the knowledge of </a:t>
            </a:r>
            <a:r>
              <a:rPr lang="en-IN" sz="2000" dirty="0" err="1">
                <a:latin typeface="Times New Roman" panose="02020603050405020304" pitchFamily="18" charset="0"/>
                <a:cs typeface="Times New Roman" panose="02020603050405020304" pitchFamily="18" charset="0"/>
              </a:rPr>
              <a:t>purvarupas</a:t>
            </a:r>
            <a:r>
              <a:rPr lang="en-IN" sz="2000" dirty="0">
                <a:latin typeface="Times New Roman" panose="02020603050405020304" pitchFamily="18" charset="0"/>
                <a:cs typeface="Times New Roman" panose="02020603050405020304" pitchFamily="18" charset="0"/>
              </a:rPr>
              <a:t> is essential. If all the </a:t>
            </a:r>
            <a:r>
              <a:rPr lang="en-IN" sz="2000" dirty="0" err="1">
                <a:latin typeface="Times New Roman" panose="02020603050405020304" pitchFamily="18" charset="0"/>
                <a:cs typeface="Times New Roman" panose="02020603050405020304" pitchFamily="18" charset="0"/>
              </a:rPr>
              <a:t>purvarupas</a:t>
            </a:r>
            <a:r>
              <a:rPr lang="en-IN" sz="2000" dirty="0">
                <a:latin typeface="Times New Roman" panose="02020603050405020304" pitchFamily="18" charset="0"/>
                <a:cs typeface="Times New Roman" panose="02020603050405020304" pitchFamily="18" charset="0"/>
              </a:rPr>
              <a:t> mentioned in the text regarding  developed then it is difficult to treat. The quantitative increase in </a:t>
            </a:r>
            <a:r>
              <a:rPr lang="en-IN" sz="2000" dirty="0" err="1">
                <a:latin typeface="Times New Roman" panose="02020603050405020304" pitchFamily="18" charset="0"/>
                <a:cs typeface="Times New Roman" panose="02020603050405020304" pitchFamily="18" charset="0"/>
              </a:rPr>
              <a:t>purvarupas</a:t>
            </a:r>
            <a:r>
              <a:rPr lang="en-IN" sz="2000" dirty="0">
                <a:latin typeface="Times New Roman" panose="02020603050405020304" pitchFamily="18" charset="0"/>
                <a:cs typeface="Times New Roman" panose="02020603050405020304" pitchFamily="18" charset="0"/>
              </a:rPr>
              <a:t> indicates the greater involvement of doshas and its </a:t>
            </a:r>
            <a:r>
              <a:rPr lang="en-IN" sz="2000" dirty="0" err="1">
                <a:latin typeface="Times New Roman" panose="02020603050405020304" pitchFamily="18" charset="0"/>
                <a:cs typeface="Times New Roman" panose="02020603050405020304" pitchFamily="18" charset="0"/>
              </a:rPr>
              <a:t>pathogenecity</a:t>
            </a:r>
            <a:r>
              <a:rPr lang="en-I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5524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0679D5A-25B4-4687-9E3D-3F6E12199ACF}"/>
              </a:ext>
            </a:extLst>
          </p:cNvPr>
          <p:cNvSpPr txBox="1"/>
          <p:nvPr/>
        </p:nvSpPr>
        <p:spPr>
          <a:xfrm>
            <a:off x="4834467" y="2844225"/>
            <a:ext cx="4123267" cy="707886"/>
          </a:xfrm>
          <a:prstGeom prst="rect">
            <a:avLst/>
          </a:prstGeom>
          <a:noFill/>
        </p:spPr>
        <p:txBody>
          <a:bodyPr wrap="square" rtlCol="0">
            <a:spAutoFit/>
          </a:bodyPr>
          <a:lstStyle/>
          <a:p>
            <a:r>
              <a:rPr lang="hi-IN" sz="4000" b="1" dirty="0">
                <a:latin typeface="Mangal" panose="02040503050203030202" pitchFamily="18" charset="0"/>
                <a:cs typeface="Mangal" panose="02040503050203030202" pitchFamily="18" charset="0"/>
              </a:rPr>
              <a:t>रूप</a:t>
            </a:r>
            <a:endParaRPr lang="en-IN" sz="4000" b="1"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408208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13867013-49B1-4C46-8E06-5AEC92871FF0}"/>
              </a:ext>
            </a:extLst>
          </p:cNvPr>
          <p:cNvSpPr txBox="1"/>
          <p:nvPr/>
        </p:nvSpPr>
        <p:spPr>
          <a:xfrm>
            <a:off x="1250153" y="1723990"/>
            <a:ext cx="8705578" cy="1569660"/>
          </a:xfrm>
          <a:prstGeom prst="rect">
            <a:avLst/>
          </a:prstGeom>
          <a:noFill/>
        </p:spPr>
        <p:txBody>
          <a:bodyPr wrap="square">
            <a:spAutoFit/>
          </a:bodyPr>
          <a:lstStyle/>
          <a:p>
            <a:r>
              <a:rPr lang="hi-IN" sz="2400" dirty="0">
                <a:latin typeface="Times New Roman" panose="02020603050405020304" pitchFamily="18" charset="0"/>
              </a:rPr>
              <a:t>निदानं पूर्वरूपाणि रुपाणि उपशयस्तथा । </a:t>
            </a:r>
            <a:endParaRPr lang="en-US" sz="2400" dirty="0">
              <a:latin typeface="Times New Roman" panose="02020603050405020304" pitchFamily="18" charset="0"/>
              <a:cs typeface="Times New Roman" panose="02020603050405020304" pitchFamily="18" charset="0"/>
            </a:endParaRPr>
          </a:p>
          <a:p>
            <a:r>
              <a:rPr lang="hi-IN" sz="2400" dirty="0">
                <a:latin typeface="Times New Roman" panose="02020603050405020304" pitchFamily="18" charset="0"/>
              </a:rPr>
              <a:t>संप्राप्ती श्वेति विज्ञानं रोगानाम पंचधा स्मृतम ||. (मा. नि.१/४) </a:t>
            </a:r>
            <a:br>
              <a:rPr lang="hi-IN" sz="2400" dirty="0">
                <a:latin typeface="Times New Roman" panose="02020603050405020304" pitchFamily="18" charset="0"/>
              </a:rPr>
            </a:br>
            <a:r>
              <a:rPr lang="hi-IN" sz="2400" dirty="0">
                <a:latin typeface="Times New Roman" panose="02020603050405020304" pitchFamily="18" charset="0"/>
              </a:rPr>
              <a:t/>
            </a:r>
            <a:br>
              <a:rPr lang="hi-IN" sz="2400" dirty="0">
                <a:latin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xmlns="" id="{DF35503A-36E8-4B5E-92D8-6A13002F3FD2}"/>
              </a:ext>
            </a:extLst>
          </p:cNvPr>
          <p:cNvSpPr/>
          <p:nvPr/>
        </p:nvSpPr>
        <p:spPr>
          <a:xfrm>
            <a:off x="999566" y="3236254"/>
            <a:ext cx="1595717" cy="1407459"/>
          </a:xfrm>
          <a:prstGeom prst="ellipse">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6" name="Oval 5">
            <a:extLst>
              <a:ext uri="{FF2B5EF4-FFF2-40B4-BE49-F238E27FC236}">
                <a16:creationId xmlns:a16="http://schemas.microsoft.com/office/drawing/2014/main" xmlns="" id="{147EF7E0-4B7C-45AB-B131-1C440EE7890E}"/>
              </a:ext>
            </a:extLst>
          </p:cNvPr>
          <p:cNvSpPr/>
          <p:nvPr/>
        </p:nvSpPr>
        <p:spPr>
          <a:xfrm>
            <a:off x="3281084" y="3236254"/>
            <a:ext cx="1595717" cy="1407459"/>
          </a:xfrm>
          <a:prstGeom prst="ellipse">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7" name="Oval 6">
            <a:extLst>
              <a:ext uri="{FF2B5EF4-FFF2-40B4-BE49-F238E27FC236}">
                <a16:creationId xmlns:a16="http://schemas.microsoft.com/office/drawing/2014/main" xmlns="" id="{DA7A8248-173F-4590-94F1-F00FBA263F76}"/>
              </a:ext>
            </a:extLst>
          </p:cNvPr>
          <p:cNvSpPr/>
          <p:nvPr/>
        </p:nvSpPr>
        <p:spPr>
          <a:xfrm>
            <a:off x="5602942" y="3236255"/>
            <a:ext cx="1595717" cy="1407459"/>
          </a:xfrm>
          <a:prstGeom prst="ellipse">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8" name="Oval 7">
            <a:extLst>
              <a:ext uri="{FF2B5EF4-FFF2-40B4-BE49-F238E27FC236}">
                <a16:creationId xmlns:a16="http://schemas.microsoft.com/office/drawing/2014/main" xmlns="" id="{9A5DF920-0915-4718-A24F-1FD5DE4D3567}"/>
              </a:ext>
            </a:extLst>
          </p:cNvPr>
          <p:cNvSpPr/>
          <p:nvPr/>
        </p:nvSpPr>
        <p:spPr>
          <a:xfrm>
            <a:off x="7884460" y="3236256"/>
            <a:ext cx="1595717" cy="1407459"/>
          </a:xfrm>
          <a:prstGeom prst="ellipse">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Oval 8">
            <a:extLst>
              <a:ext uri="{FF2B5EF4-FFF2-40B4-BE49-F238E27FC236}">
                <a16:creationId xmlns:a16="http://schemas.microsoft.com/office/drawing/2014/main" xmlns="" id="{97501B74-0564-4228-A284-E8E0E9D8ACEB}"/>
              </a:ext>
            </a:extLst>
          </p:cNvPr>
          <p:cNvSpPr/>
          <p:nvPr/>
        </p:nvSpPr>
        <p:spPr>
          <a:xfrm>
            <a:off x="10206318" y="3236256"/>
            <a:ext cx="1595717" cy="1407459"/>
          </a:xfrm>
          <a:prstGeom prst="ellipse">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0" name="TextBox 9">
            <a:hlinkClick r:id="" action="ppaction://hlinkshowjump?jump=nextslide"/>
            <a:extLst>
              <a:ext uri="{FF2B5EF4-FFF2-40B4-BE49-F238E27FC236}">
                <a16:creationId xmlns:a16="http://schemas.microsoft.com/office/drawing/2014/main" xmlns="" id="{1FA588AA-691C-4CE7-8933-A9DDDD0D5CD7}"/>
              </a:ext>
            </a:extLst>
          </p:cNvPr>
          <p:cNvSpPr txBox="1"/>
          <p:nvPr/>
        </p:nvSpPr>
        <p:spPr>
          <a:xfrm>
            <a:off x="1281953" y="3755317"/>
            <a:ext cx="1272990" cy="369332"/>
          </a:xfrm>
          <a:prstGeom prst="rect">
            <a:avLst/>
          </a:prstGeom>
          <a:noFill/>
        </p:spPr>
        <p:txBody>
          <a:bodyPr wrap="square" rtlCol="0">
            <a:spAutoFit/>
          </a:bodyPr>
          <a:lstStyle/>
          <a:p>
            <a:r>
              <a:rPr lang="en-US" b="1" dirty="0">
                <a:solidFill>
                  <a:srgbClr val="FFFF00"/>
                </a:solidFill>
              </a:rPr>
              <a:t>NIDANA</a:t>
            </a:r>
            <a:endParaRPr lang="en-IN" b="1" dirty="0">
              <a:solidFill>
                <a:srgbClr val="FFFF00"/>
              </a:solidFill>
            </a:endParaRPr>
          </a:p>
        </p:txBody>
      </p:sp>
      <p:sp>
        <p:nvSpPr>
          <p:cNvPr id="11" name="TextBox 10">
            <a:extLst>
              <a:ext uri="{FF2B5EF4-FFF2-40B4-BE49-F238E27FC236}">
                <a16:creationId xmlns:a16="http://schemas.microsoft.com/office/drawing/2014/main" xmlns="" id="{54F688C0-A641-48FA-8C7B-1113BBA3D734}"/>
              </a:ext>
            </a:extLst>
          </p:cNvPr>
          <p:cNvSpPr txBox="1"/>
          <p:nvPr/>
        </p:nvSpPr>
        <p:spPr>
          <a:xfrm>
            <a:off x="3556747" y="3645517"/>
            <a:ext cx="1225924" cy="646331"/>
          </a:xfrm>
          <a:prstGeom prst="rect">
            <a:avLst/>
          </a:prstGeom>
          <a:noFill/>
        </p:spPr>
        <p:txBody>
          <a:bodyPr wrap="square" rtlCol="0">
            <a:spAutoFit/>
          </a:bodyPr>
          <a:lstStyle/>
          <a:p>
            <a:r>
              <a:rPr lang="en-US" dirty="0" smtClean="0">
                <a:solidFill>
                  <a:srgbClr val="FFFF00"/>
                </a:solidFill>
              </a:rPr>
              <a:t>POORVA ROOPA</a:t>
            </a:r>
            <a:endParaRPr lang="en-IN" dirty="0">
              <a:solidFill>
                <a:srgbClr val="FFFF00"/>
              </a:solidFill>
            </a:endParaRPr>
          </a:p>
        </p:txBody>
      </p:sp>
      <p:sp>
        <p:nvSpPr>
          <p:cNvPr id="12" name="TextBox 11">
            <a:extLst>
              <a:ext uri="{FF2B5EF4-FFF2-40B4-BE49-F238E27FC236}">
                <a16:creationId xmlns:a16="http://schemas.microsoft.com/office/drawing/2014/main" xmlns="" id="{0E89F8B6-872F-4D66-AD6A-C9C6A429416C}"/>
              </a:ext>
            </a:extLst>
          </p:cNvPr>
          <p:cNvSpPr txBox="1"/>
          <p:nvPr/>
        </p:nvSpPr>
        <p:spPr>
          <a:xfrm>
            <a:off x="5948083" y="3784016"/>
            <a:ext cx="1048871" cy="369332"/>
          </a:xfrm>
          <a:prstGeom prst="rect">
            <a:avLst/>
          </a:prstGeom>
          <a:noFill/>
        </p:spPr>
        <p:txBody>
          <a:bodyPr wrap="square" rtlCol="0">
            <a:spAutoFit/>
          </a:bodyPr>
          <a:lstStyle/>
          <a:p>
            <a:r>
              <a:rPr lang="en-US" dirty="0">
                <a:solidFill>
                  <a:srgbClr val="FFFF00"/>
                </a:solidFill>
              </a:rPr>
              <a:t>ROOPA</a:t>
            </a:r>
            <a:endParaRPr lang="en-IN" dirty="0">
              <a:solidFill>
                <a:srgbClr val="FFFF00"/>
              </a:solidFill>
            </a:endParaRPr>
          </a:p>
        </p:txBody>
      </p:sp>
      <p:sp>
        <p:nvSpPr>
          <p:cNvPr id="13" name="TextBox 12">
            <a:extLst>
              <a:ext uri="{FF2B5EF4-FFF2-40B4-BE49-F238E27FC236}">
                <a16:creationId xmlns:a16="http://schemas.microsoft.com/office/drawing/2014/main" xmlns="" id="{FC413C04-0465-4070-A7CD-0A8C0C14CDBE}"/>
              </a:ext>
            </a:extLst>
          </p:cNvPr>
          <p:cNvSpPr txBox="1"/>
          <p:nvPr/>
        </p:nvSpPr>
        <p:spPr>
          <a:xfrm>
            <a:off x="7992036" y="3755317"/>
            <a:ext cx="1488141" cy="369332"/>
          </a:xfrm>
          <a:prstGeom prst="rect">
            <a:avLst/>
          </a:prstGeom>
          <a:noFill/>
        </p:spPr>
        <p:txBody>
          <a:bodyPr wrap="square" rtlCol="0">
            <a:spAutoFit/>
          </a:bodyPr>
          <a:lstStyle/>
          <a:p>
            <a:r>
              <a:rPr lang="en-US" dirty="0">
                <a:solidFill>
                  <a:srgbClr val="FFFF00"/>
                </a:solidFill>
              </a:rPr>
              <a:t>UPASHAYA</a:t>
            </a:r>
            <a:endParaRPr lang="en-IN" dirty="0">
              <a:solidFill>
                <a:srgbClr val="FFFF00"/>
              </a:solidFill>
            </a:endParaRPr>
          </a:p>
        </p:txBody>
      </p:sp>
      <p:sp>
        <p:nvSpPr>
          <p:cNvPr id="14" name="TextBox 13">
            <a:extLst>
              <a:ext uri="{FF2B5EF4-FFF2-40B4-BE49-F238E27FC236}">
                <a16:creationId xmlns:a16="http://schemas.microsoft.com/office/drawing/2014/main" xmlns="" id="{2F7D3A66-4582-466F-AAAE-C47B3645E1D7}"/>
              </a:ext>
            </a:extLst>
          </p:cNvPr>
          <p:cNvSpPr txBox="1"/>
          <p:nvPr/>
        </p:nvSpPr>
        <p:spPr>
          <a:xfrm>
            <a:off x="10206318" y="3784016"/>
            <a:ext cx="1595717" cy="369332"/>
          </a:xfrm>
          <a:prstGeom prst="rect">
            <a:avLst/>
          </a:prstGeom>
          <a:noFill/>
        </p:spPr>
        <p:txBody>
          <a:bodyPr wrap="square" rtlCol="0">
            <a:spAutoFit/>
          </a:bodyPr>
          <a:lstStyle/>
          <a:p>
            <a:r>
              <a:rPr lang="en-US" dirty="0">
                <a:solidFill>
                  <a:srgbClr val="FFFF00"/>
                </a:solidFill>
              </a:rPr>
              <a:t>SAMPRAPTI</a:t>
            </a:r>
            <a:endParaRPr lang="en-IN" dirty="0">
              <a:solidFill>
                <a:srgbClr val="FFFF00"/>
              </a:solidFill>
            </a:endParaRPr>
          </a:p>
        </p:txBody>
      </p:sp>
      <p:pic>
        <p:nvPicPr>
          <p:cNvPr id="15" name="Picture 14">
            <a:extLst>
              <a:ext uri="{FF2B5EF4-FFF2-40B4-BE49-F238E27FC236}">
                <a16:creationId xmlns:a16="http://schemas.microsoft.com/office/drawing/2014/main" xmlns="" id="{781E16F9-7FE7-494F-BAFF-C98E982548E1}"/>
              </a:ext>
            </a:extLst>
          </p:cNvPr>
          <p:cNvPicPr>
            <a:picLocks noChangeAspect="1"/>
          </p:cNvPicPr>
          <p:nvPr/>
        </p:nvPicPr>
        <p:blipFill rotWithShape="1">
          <a:blip r:embed="rId2"/>
          <a:srcRect t="3611" b="9975"/>
          <a:stretch/>
        </p:blipFill>
        <p:spPr>
          <a:xfrm>
            <a:off x="5135097" y="4954734"/>
            <a:ext cx="2466975" cy="1778616"/>
          </a:xfrm>
          <a:prstGeom prst="rect">
            <a:avLst/>
          </a:prstGeom>
          <a:ln>
            <a:noFill/>
          </a:ln>
          <a:effectLst>
            <a:softEdge rad="112500"/>
          </a:effectLst>
        </p:spPr>
      </p:pic>
      <p:pic>
        <p:nvPicPr>
          <p:cNvPr id="16" name="Picture 15">
            <a:extLst>
              <a:ext uri="{FF2B5EF4-FFF2-40B4-BE49-F238E27FC236}">
                <a16:creationId xmlns:a16="http://schemas.microsoft.com/office/drawing/2014/main" xmlns="" id="{104D1A0E-B9D1-47E2-ACAE-DF0FAD462B8E}"/>
              </a:ext>
            </a:extLst>
          </p:cNvPr>
          <p:cNvPicPr>
            <a:picLocks noChangeAspect="1"/>
          </p:cNvPicPr>
          <p:nvPr/>
        </p:nvPicPr>
        <p:blipFill>
          <a:blip r:embed="rId3"/>
          <a:stretch>
            <a:fillRect/>
          </a:stretch>
        </p:blipFill>
        <p:spPr>
          <a:xfrm>
            <a:off x="2725551" y="5172636"/>
            <a:ext cx="2326164" cy="1291197"/>
          </a:xfrm>
          <a:prstGeom prst="rect">
            <a:avLst/>
          </a:prstGeom>
        </p:spPr>
      </p:pic>
      <p:pic>
        <p:nvPicPr>
          <p:cNvPr id="17" name="Picture 16">
            <a:extLst>
              <a:ext uri="{FF2B5EF4-FFF2-40B4-BE49-F238E27FC236}">
                <a16:creationId xmlns:a16="http://schemas.microsoft.com/office/drawing/2014/main" xmlns="" id="{20F41E68-C1A3-4952-B83C-65E9605E9FFE}"/>
              </a:ext>
            </a:extLst>
          </p:cNvPr>
          <p:cNvPicPr>
            <a:picLocks noChangeAspect="1"/>
          </p:cNvPicPr>
          <p:nvPr/>
        </p:nvPicPr>
        <p:blipFill>
          <a:blip r:embed="rId4"/>
          <a:stretch>
            <a:fillRect/>
          </a:stretch>
        </p:blipFill>
        <p:spPr>
          <a:xfrm>
            <a:off x="797860" y="5172636"/>
            <a:ext cx="1499784" cy="1291196"/>
          </a:xfrm>
          <a:prstGeom prst="rect">
            <a:avLst/>
          </a:prstGeom>
        </p:spPr>
      </p:pic>
      <p:pic>
        <p:nvPicPr>
          <p:cNvPr id="18" name="Picture 17">
            <a:extLst>
              <a:ext uri="{FF2B5EF4-FFF2-40B4-BE49-F238E27FC236}">
                <a16:creationId xmlns:a16="http://schemas.microsoft.com/office/drawing/2014/main" xmlns="" id="{33C0AFB9-A0AB-4C87-9C9A-82D134CB10C0}"/>
              </a:ext>
            </a:extLst>
          </p:cNvPr>
          <p:cNvPicPr>
            <a:picLocks noChangeAspect="1"/>
          </p:cNvPicPr>
          <p:nvPr/>
        </p:nvPicPr>
        <p:blipFill>
          <a:blip r:embed="rId5"/>
          <a:stretch>
            <a:fillRect/>
          </a:stretch>
        </p:blipFill>
        <p:spPr>
          <a:xfrm>
            <a:off x="7906874" y="5172637"/>
            <a:ext cx="2152370" cy="1291196"/>
          </a:xfrm>
          <a:prstGeom prst="rect">
            <a:avLst/>
          </a:prstGeom>
        </p:spPr>
      </p:pic>
      <p:pic>
        <p:nvPicPr>
          <p:cNvPr id="19" name="Picture 18">
            <a:extLst>
              <a:ext uri="{FF2B5EF4-FFF2-40B4-BE49-F238E27FC236}">
                <a16:creationId xmlns:a16="http://schemas.microsoft.com/office/drawing/2014/main" xmlns="" id="{D6089F2A-5E0B-4CCF-A931-0C4373C00103}"/>
              </a:ext>
            </a:extLst>
          </p:cNvPr>
          <p:cNvPicPr>
            <a:picLocks noChangeAspect="1"/>
          </p:cNvPicPr>
          <p:nvPr/>
        </p:nvPicPr>
        <p:blipFill>
          <a:blip r:embed="rId6"/>
          <a:stretch>
            <a:fillRect/>
          </a:stretch>
        </p:blipFill>
        <p:spPr>
          <a:xfrm>
            <a:off x="10364046" y="5172636"/>
            <a:ext cx="1595717" cy="1291196"/>
          </a:xfrm>
          <a:prstGeom prst="rect">
            <a:avLst/>
          </a:prstGeom>
        </p:spPr>
      </p:pic>
    </p:spTree>
    <p:extLst>
      <p:ext uri="{BB962C8B-B14F-4D97-AF65-F5344CB8AC3E}">
        <p14:creationId xmlns:p14="http://schemas.microsoft.com/office/powerpoint/2010/main" val="259704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ppt_x"/>
                                          </p:val>
                                        </p:tav>
                                        <p:tav tm="100000">
                                          <p:val>
                                            <p:strVal val="#ppt_x"/>
                                          </p:val>
                                        </p:tav>
                                      </p:tavLst>
                                    </p:anim>
                                    <p:anim calcmode="lin" valueType="num">
                                      <p:cBhvr additive="base">
                                        <p:cTn id="4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 calcmode="lin" valueType="num">
                                      <p:cBhvr additive="base">
                                        <p:cTn id="72" dur="500" fill="hold"/>
                                        <p:tgtEl>
                                          <p:spTgt spid="9"/>
                                        </p:tgtEl>
                                        <p:attrNameLst>
                                          <p:attrName>ppt_x</p:attrName>
                                        </p:attrNameLst>
                                      </p:cBhvr>
                                      <p:tavLst>
                                        <p:tav tm="0">
                                          <p:val>
                                            <p:strVal val="#ppt_x"/>
                                          </p:val>
                                        </p:tav>
                                        <p:tav tm="100000">
                                          <p:val>
                                            <p:strVal val="#ppt_x"/>
                                          </p:val>
                                        </p:tav>
                                      </p:tavLst>
                                    </p:anim>
                                    <p:anim calcmode="lin" valueType="num">
                                      <p:cBhvr additive="base">
                                        <p:cTn id="73" dur="500" fill="hold"/>
                                        <p:tgtEl>
                                          <p:spTgt spid="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500" fill="hold"/>
                                        <p:tgtEl>
                                          <p:spTgt spid="14"/>
                                        </p:tgtEl>
                                        <p:attrNameLst>
                                          <p:attrName>ppt_x</p:attrName>
                                        </p:attrNameLst>
                                      </p:cBhvr>
                                      <p:tavLst>
                                        <p:tav tm="0">
                                          <p:val>
                                            <p:strVal val="#ppt_x"/>
                                          </p:val>
                                        </p:tav>
                                        <p:tav tm="100000">
                                          <p:val>
                                            <p:strVal val="#ppt_x"/>
                                          </p:val>
                                        </p:tav>
                                      </p:tavLst>
                                    </p:anim>
                                    <p:anim calcmode="lin" valueType="num">
                                      <p:cBhvr additive="base">
                                        <p:cTn id="7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p:bldP spid="11" grpId="0"/>
      <p:bldP spid="12"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009" y="1315672"/>
            <a:ext cx="9697791" cy="1569660"/>
          </a:xfrm>
          <a:prstGeom prst="rect">
            <a:avLst/>
          </a:prstGeom>
        </p:spPr>
        <p:txBody>
          <a:bodyPr wrap="square">
            <a:spAutoFit/>
          </a:bodyPr>
          <a:lstStyle/>
          <a:p>
            <a:pPr marL="342900" indent="-342900">
              <a:buFont typeface="Arial" panose="020B0604020202020204" pitchFamily="34" charset="0"/>
              <a:buChar char="•"/>
            </a:pPr>
            <a:r>
              <a:rPr lang="hi-IN" sz="2400" dirty="0">
                <a:latin typeface="Mangal" panose="02040503050203030202" pitchFamily="18" charset="0"/>
                <a:cs typeface="Mangal" panose="02040503050203030202" pitchFamily="18" charset="0"/>
              </a:rPr>
              <a:t>प्रादुर्भूतलिङ्गं पुनर्भवति लक्षणम्।</a:t>
            </a:r>
          </a:p>
          <a:p>
            <a:pPr marL="342900" indent="-342900">
              <a:buFont typeface="Arial" panose="020B0604020202020204" pitchFamily="34" charset="0"/>
              <a:buChar char="•"/>
            </a:pPr>
            <a:r>
              <a:rPr lang="hi-IN" sz="2400" dirty="0">
                <a:latin typeface="Mangal" panose="02040503050203030202" pitchFamily="18" charset="0"/>
                <a:cs typeface="Mangal" panose="02040503050203030202" pitchFamily="18" charset="0"/>
              </a:rPr>
              <a:t>तत्र लक्षणमाकृतिलिङ्गं चिह्नं संस्थानं व्यञ्जनं रूपम् इत्यनर्थान्तरम्</a:t>
            </a:r>
            <a:r>
              <a:rPr lang="hi-IN" sz="2400" dirty="0" smtClean="0">
                <a:latin typeface="Mangal" panose="02040503050203030202" pitchFamily="18" charset="0"/>
                <a:cs typeface="Mangal" panose="02040503050203030202" pitchFamily="18" charset="0"/>
              </a:rPr>
              <a:t>॥</a:t>
            </a:r>
          </a:p>
          <a:p>
            <a:pPr algn="r"/>
            <a:r>
              <a:rPr lang="hi-IN" sz="2400" dirty="0" smtClean="0">
                <a:latin typeface="Mangal" panose="02040503050203030202" pitchFamily="18" charset="0"/>
                <a:cs typeface="Mangal" panose="02040503050203030202" pitchFamily="18" charset="0"/>
              </a:rPr>
              <a:t>च</a:t>
            </a:r>
            <a:r>
              <a:rPr lang="en-US" sz="2400" dirty="0" smtClean="0">
                <a:latin typeface="Mangal" panose="02040503050203030202" pitchFamily="18" charset="0"/>
                <a:cs typeface="Mangal" panose="02040503050203030202" pitchFamily="18" charset="0"/>
              </a:rPr>
              <a:t>.</a:t>
            </a:r>
            <a:r>
              <a:rPr lang="hi-IN" sz="2400" dirty="0" smtClean="0">
                <a:latin typeface="Mangal" panose="02040503050203030202" pitchFamily="18" charset="0"/>
                <a:cs typeface="Mangal" panose="02040503050203030202" pitchFamily="18" charset="0"/>
              </a:rPr>
              <a:t>सू</a:t>
            </a:r>
            <a:r>
              <a:rPr lang="en-US" sz="2400" dirty="0" smtClean="0">
                <a:latin typeface="Mangal" panose="02040503050203030202" pitchFamily="18" charset="0"/>
                <a:cs typeface="Mangal" panose="02040503050203030202" pitchFamily="18" charset="0"/>
              </a:rPr>
              <a:t>. 1/9</a:t>
            </a:r>
          </a:p>
          <a:p>
            <a:pPr marL="342900" indent="-342900">
              <a:buFont typeface="Arial" panose="020B0604020202020204" pitchFamily="34" charset="0"/>
              <a:buChar char="•"/>
            </a:pPr>
            <a:endParaRPr lang="en-US" sz="2400" dirty="0">
              <a:latin typeface="Mangal" panose="02040503050203030202" pitchFamily="18" charset="0"/>
              <a:cs typeface="Mangal" panose="02040503050203030202" pitchFamily="18" charset="0"/>
            </a:endParaRPr>
          </a:p>
        </p:txBody>
      </p:sp>
      <p:sp>
        <p:nvSpPr>
          <p:cNvPr id="3" name="Rectangle 2"/>
          <p:cNvSpPr/>
          <p:nvPr/>
        </p:nvSpPr>
        <p:spPr>
          <a:xfrm>
            <a:off x="1275009" y="2589118"/>
            <a:ext cx="8427076" cy="1569660"/>
          </a:xfrm>
          <a:prstGeom prst="rect">
            <a:avLst/>
          </a:prstGeom>
        </p:spPr>
        <p:txBody>
          <a:bodyPr wrap="square">
            <a:spAutoFit/>
          </a:bodyPr>
          <a:lstStyle/>
          <a:p>
            <a:pPr marL="342900" indent="-342900">
              <a:buFont typeface="Arial" panose="020B0604020202020204" pitchFamily="34" charset="0"/>
              <a:buChar char="•"/>
            </a:pPr>
            <a:r>
              <a:rPr lang="hi-IN" sz="2400" dirty="0">
                <a:latin typeface="Mangal" panose="02040503050203030202" pitchFamily="18" charset="0"/>
                <a:cs typeface="Mangal" panose="02040503050203030202" pitchFamily="18" charset="0"/>
              </a:rPr>
              <a:t>तदेव व्यापन्नं यातं रूपम् इत्यभिधीयते।</a:t>
            </a:r>
          </a:p>
          <a:p>
            <a:pPr marL="342900" indent="-342900">
              <a:buFont typeface="Arial" panose="020B0604020202020204" pitchFamily="34" charset="0"/>
              <a:buChar char="•"/>
            </a:pPr>
            <a:r>
              <a:rPr lang="hi-IN" sz="2400" dirty="0">
                <a:latin typeface="Mangal" panose="02040503050203030202" pitchFamily="18" charset="0"/>
                <a:cs typeface="Mangal" panose="02040503050203030202" pitchFamily="18" charset="0"/>
              </a:rPr>
              <a:t>संस्थानं व्यञ्जनं लिङ्गं लक्षणं चिह्नम् आकृतिः॥</a:t>
            </a:r>
          </a:p>
          <a:p>
            <a:pPr algn="r"/>
            <a:r>
              <a:rPr lang="en-IN" sz="2400" dirty="0" err="1">
                <a:latin typeface="Mangal" panose="02040503050203030202" pitchFamily="18" charset="0"/>
                <a:cs typeface="Mangal" panose="02040503050203030202" pitchFamily="18" charset="0"/>
              </a:rPr>
              <a:t>मा.नि</a:t>
            </a:r>
            <a:r>
              <a:rPr lang="en-IN" sz="2400" dirty="0">
                <a:latin typeface="Mangal" panose="02040503050203030202" pitchFamily="18" charset="0"/>
                <a:cs typeface="Mangal" panose="02040503050203030202" pitchFamily="18" charset="0"/>
              </a:rPr>
              <a:t>. </a:t>
            </a:r>
            <a:r>
              <a:rPr lang="en-US" sz="2400" dirty="0" smtClean="0">
                <a:latin typeface="Mangal" panose="02040503050203030202" pitchFamily="18" charset="0"/>
                <a:cs typeface="Mangal" panose="02040503050203030202" pitchFamily="18" charset="0"/>
              </a:rPr>
              <a:t>1/7</a:t>
            </a:r>
            <a:endParaRPr lang="en-US" sz="2400" dirty="0">
              <a:latin typeface="Mangal" panose="02040503050203030202" pitchFamily="18" charset="0"/>
              <a:cs typeface="Mangal" panose="02040503050203030202" pitchFamily="18" charset="0"/>
            </a:endParaRPr>
          </a:p>
          <a:p>
            <a:pPr marL="342900" indent="-342900">
              <a:buFont typeface="Arial" panose="020B0604020202020204" pitchFamily="34" charset="0"/>
              <a:buChar char="•"/>
            </a:pPr>
            <a:endParaRPr lang="en-US" sz="2400"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1333235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42406326"/>
              </p:ext>
            </p:extLst>
          </p:nvPr>
        </p:nvGraphicFramePr>
        <p:xfrm>
          <a:off x="1365159" y="1120462"/>
          <a:ext cx="9607640" cy="4099011"/>
        </p:xfrm>
        <a:graphic>
          <a:graphicData uri="http://schemas.openxmlformats.org/drawingml/2006/table">
            <a:tbl>
              <a:tblPr firstRow="1" bandRow="1">
                <a:tableStyleId>{5C22544A-7EE6-4342-B048-85BDC9FD1C3A}</a:tableStyleId>
              </a:tblPr>
              <a:tblGrid>
                <a:gridCol w="2401910"/>
                <a:gridCol w="2401910"/>
                <a:gridCol w="2401910"/>
                <a:gridCol w="2401910"/>
              </a:tblGrid>
              <a:tr h="415018">
                <a:tc>
                  <a:txBody>
                    <a:bodyPr/>
                    <a:lstStyle/>
                    <a:p>
                      <a:r>
                        <a:rPr lang="hi-IN" sz="2000" b="1" dirty="0">
                          <a:latin typeface="Mangal" panose="02040503050203030202" pitchFamily="18" charset="0"/>
                          <a:cs typeface="Mangal" panose="02040503050203030202" pitchFamily="18" charset="0"/>
                        </a:rPr>
                        <a:t>श्रेणी</a:t>
                      </a:r>
                      <a:endParaRPr lang="hi-IN" sz="2000" dirty="0">
                        <a:latin typeface="Mangal" panose="02040503050203030202" pitchFamily="18" charset="0"/>
                        <a:cs typeface="Mangal" panose="02040503050203030202" pitchFamily="18" charset="0"/>
                      </a:endParaRPr>
                    </a:p>
                  </a:txBody>
                  <a:tcPr anchor="ctr"/>
                </a:tc>
                <a:tc>
                  <a:txBody>
                    <a:bodyPr/>
                    <a:lstStyle/>
                    <a:p>
                      <a:r>
                        <a:rPr lang="hi-IN" sz="2000" b="1">
                          <a:latin typeface="Mangal" panose="02040503050203030202" pitchFamily="18" charset="0"/>
                          <a:cs typeface="Mangal" panose="02040503050203030202" pitchFamily="18" charset="0"/>
                        </a:rPr>
                        <a:t>परिभाषा</a:t>
                      </a:r>
                      <a:endParaRPr lang="hi-IN" sz="2000">
                        <a:latin typeface="Mangal" panose="02040503050203030202" pitchFamily="18" charset="0"/>
                        <a:cs typeface="Mangal" panose="02040503050203030202" pitchFamily="18" charset="0"/>
                      </a:endParaRPr>
                    </a:p>
                  </a:txBody>
                  <a:tcPr anchor="ctr"/>
                </a:tc>
                <a:tc>
                  <a:txBody>
                    <a:bodyPr/>
                    <a:lstStyle/>
                    <a:p>
                      <a:r>
                        <a:rPr lang="hi-IN" sz="2000" b="1">
                          <a:latin typeface="Mangal" panose="02040503050203030202" pitchFamily="18" charset="0"/>
                          <a:cs typeface="Mangal" panose="02040503050203030202" pitchFamily="18" charset="0"/>
                        </a:rPr>
                        <a:t>विशेषता</a:t>
                      </a:r>
                      <a:endParaRPr lang="hi-IN" sz="2000">
                        <a:latin typeface="Mangal" panose="02040503050203030202" pitchFamily="18" charset="0"/>
                        <a:cs typeface="Mangal" panose="02040503050203030202" pitchFamily="18" charset="0"/>
                      </a:endParaRPr>
                    </a:p>
                  </a:txBody>
                  <a:tcPr anchor="ctr"/>
                </a:tc>
                <a:tc>
                  <a:txBody>
                    <a:bodyPr/>
                    <a:lstStyle/>
                    <a:p>
                      <a:r>
                        <a:rPr lang="hi-IN" sz="2000" b="1">
                          <a:latin typeface="Mangal" panose="02040503050203030202" pitchFamily="18" charset="0"/>
                          <a:cs typeface="Mangal" panose="02040503050203030202" pitchFamily="18" charset="0"/>
                        </a:rPr>
                        <a:t>उदाहरण</a:t>
                      </a:r>
                      <a:endParaRPr lang="hi-IN" sz="2000">
                        <a:latin typeface="Mangal" panose="02040503050203030202" pitchFamily="18" charset="0"/>
                        <a:cs typeface="Mangal" panose="02040503050203030202" pitchFamily="18" charset="0"/>
                      </a:endParaRPr>
                    </a:p>
                  </a:txBody>
                  <a:tcPr anchor="ctr"/>
                </a:tc>
              </a:tr>
              <a:tr h="1330331">
                <a:tc>
                  <a:txBody>
                    <a:bodyPr/>
                    <a:lstStyle/>
                    <a:p>
                      <a:r>
                        <a:rPr lang="hi-IN" sz="2000" dirty="0">
                          <a:latin typeface="Mangal" panose="02040503050203030202" pitchFamily="18" charset="0"/>
                          <a:cs typeface="Mangal" panose="02040503050203030202" pitchFamily="18" charset="0"/>
                        </a:rPr>
                        <a:t>दोष-विशिष्ट लक्षण</a:t>
                      </a:r>
                    </a:p>
                  </a:txBody>
                  <a:tcPr anchor="ctr"/>
                </a:tc>
                <a:tc>
                  <a:txBody>
                    <a:bodyPr/>
                    <a:lstStyle/>
                    <a:p>
                      <a:r>
                        <a:rPr lang="hi-IN" sz="2000" dirty="0">
                          <a:latin typeface="Mangal" panose="02040503050203030202" pitchFamily="18" charset="0"/>
                          <a:cs typeface="Mangal" panose="02040503050203030202" pitchFamily="18" charset="0"/>
                        </a:rPr>
                        <a:t>दोष-दूष्य संमूर्च्छना से उत्पन्न लक्षण</a:t>
                      </a:r>
                    </a:p>
                  </a:txBody>
                  <a:tcPr anchor="ctr"/>
                </a:tc>
                <a:tc>
                  <a:txBody>
                    <a:bodyPr/>
                    <a:lstStyle/>
                    <a:p>
                      <a:r>
                        <a:rPr lang="hi-IN" sz="2000">
                          <a:latin typeface="Mangal" panose="02040503050203030202" pitchFamily="18" charset="0"/>
                          <a:cs typeface="Mangal" panose="02040503050203030202" pitchFamily="18" charset="0"/>
                        </a:rPr>
                        <a:t>रोग की शुरुआत में पाथोजेनेसिस का संकेत</a:t>
                      </a:r>
                    </a:p>
                  </a:txBody>
                  <a:tcPr anchor="ctr"/>
                </a:tc>
                <a:tc>
                  <a:txBody>
                    <a:bodyPr/>
                    <a:lstStyle/>
                    <a:p>
                      <a:r>
                        <a:rPr lang="hi-IN" sz="2000">
                          <a:latin typeface="Mangal" panose="02040503050203030202" pitchFamily="18" charset="0"/>
                          <a:cs typeface="Mangal" panose="02040503050203030202" pitchFamily="18" charset="0"/>
                        </a:rPr>
                        <a:t>वात: शूल, कंपनपित्त: दाह, पीलापनकफ: गुरुता, आलस्य</a:t>
                      </a:r>
                    </a:p>
                  </a:txBody>
                  <a:tcPr anchor="ctr"/>
                </a:tc>
              </a:tr>
              <a:tr h="1330331">
                <a:tc>
                  <a:txBody>
                    <a:bodyPr/>
                    <a:lstStyle/>
                    <a:p>
                      <a:r>
                        <a:rPr lang="hi-IN" sz="2000" dirty="0">
                          <a:latin typeface="Mangal" panose="02040503050203030202" pitchFamily="18" charset="0"/>
                          <a:cs typeface="Mangal" panose="02040503050203030202" pitchFamily="18" charset="0"/>
                        </a:rPr>
                        <a:t>रोग-विशिष्ट लक्षण</a:t>
                      </a:r>
                    </a:p>
                  </a:txBody>
                  <a:tcPr anchor="ctr"/>
                </a:tc>
                <a:tc>
                  <a:txBody>
                    <a:bodyPr/>
                    <a:lstStyle/>
                    <a:p>
                      <a:r>
                        <a:rPr lang="hi-IN" sz="2000">
                          <a:latin typeface="Mangal" panose="02040503050203030202" pitchFamily="18" charset="0"/>
                          <a:cs typeface="Mangal" panose="02040503050203030202" pitchFamily="18" charset="0"/>
                        </a:rPr>
                        <a:t>रोगी द्वारा अनुभव किए गए शारीरिक/मानसिक लक्षण</a:t>
                      </a:r>
                    </a:p>
                  </a:txBody>
                  <a:tcPr anchor="ctr"/>
                </a:tc>
                <a:tc>
                  <a:txBody>
                    <a:bodyPr/>
                    <a:lstStyle/>
                    <a:p>
                      <a:r>
                        <a:rPr lang="hi-IN" sz="2000">
                          <a:latin typeface="Mangal" panose="02040503050203030202" pitchFamily="18" charset="0"/>
                          <a:cs typeface="Mangal" panose="02040503050203030202" pitchFamily="18" charset="0"/>
                        </a:rPr>
                        <a:t>रोग की पुष्टि और बल/ओज की कमी का संकेत</a:t>
                      </a:r>
                    </a:p>
                  </a:txBody>
                  <a:tcPr anchor="ctr"/>
                </a:tc>
                <a:tc>
                  <a:txBody>
                    <a:bodyPr/>
                    <a:lstStyle/>
                    <a:p>
                      <a:r>
                        <a:rPr lang="hi-IN" sz="2000">
                          <a:latin typeface="Mangal" panose="02040503050203030202" pitchFamily="18" charset="0"/>
                          <a:cs typeface="Mangal" panose="02040503050203030202" pitchFamily="18" charset="0"/>
                        </a:rPr>
                        <a:t>अर्श: रक्तस्रावआमवात: सूजन, वेदनाकुष्ठ: त्वचा विकृति</a:t>
                      </a:r>
                    </a:p>
                  </a:txBody>
                  <a:tcPr anchor="ctr"/>
                </a:tc>
              </a:tr>
              <a:tr h="1023331">
                <a:tc>
                  <a:txBody>
                    <a:bodyPr/>
                    <a:lstStyle/>
                    <a:p>
                      <a:r>
                        <a:rPr lang="hi-IN" sz="2000">
                          <a:latin typeface="Mangal" panose="02040503050203030202" pitchFamily="18" charset="0"/>
                          <a:cs typeface="Mangal" panose="02040503050203030202" pitchFamily="18" charset="0"/>
                        </a:rPr>
                        <a:t>व्याधि-प्रत्यानिक लक्षण</a:t>
                      </a:r>
                    </a:p>
                  </a:txBody>
                  <a:tcPr anchor="ctr"/>
                </a:tc>
                <a:tc>
                  <a:txBody>
                    <a:bodyPr/>
                    <a:lstStyle/>
                    <a:p>
                      <a:r>
                        <a:rPr lang="hi-IN" sz="2000">
                          <a:latin typeface="Mangal" panose="02040503050203030202" pitchFamily="18" charset="0"/>
                          <a:cs typeface="Mangal" panose="02040503050203030202" pitchFamily="18" charset="0"/>
                        </a:rPr>
                        <a:t>मुख्य लक्षण जिनसे रोग की पहचान होती है</a:t>
                      </a:r>
                    </a:p>
                  </a:txBody>
                  <a:tcPr anchor="ctr"/>
                </a:tc>
                <a:tc>
                  <a:txBody>
                    <a:bodyPr/>
                    <a:lstStyle/>
                    <a:p>
                      <a:r>
                        <a:rPr lang="hi-IN" sz="2000">
                          <a:latin typeface="Mangal" panose="02040503050203030202" pitchFamily="18" charset="0"/>
                          <a:cs typeface="Mangal" panose="02040503050203030202" pitchFamily="18" charset="0"/>
                        </a:rPr>
                        <a:t>निदान में निर्णायक लक्षण</a:t>
                      </a:r>
                    </a:p>
                  </a:txBody>
                  <a:tcPr anchor="ctr"/>
                </a:tc>
                <a:tc>
                  <a:txBody>
                    <a:bodyPr/>
                    <a:lstStyle/>
                    <a:p>
                      <a:r>
                        <a:rPr lang="hi-IN" sz="2000" dirty="0">
                          <a:latin typeface="Mangal" panose="02040503050203030202" pitchFamily="18" charset="0"/>
                          <a:cs typeface="Mangal" panose="02040503050203030202" pitchFamily="18" charset="0"/>
                        </a:rPr>
                        <a:t>क्षय: दीर्घकालीन खाँसीमधुमेह: बहु मूत्रअजीर्ण: अरुचि</a:t>
                      </a:r>
                    </a:p>
                  </a:txBody>
                  <a:tcPr anchor="ctr"/>
                </a:tc>
              </a:tr>
            </a:tbl>
          </a:graphicData>
        </a:graphic>
      </p:graphicFrame>
    </p:spTree>
    <p:extLst>
      <p:ext uri="{BB962C8B-B14F-4D97-AF65-F5344CB8AC3E}">
        <p14:creationId xmlns:p14="http://schemas.microsoft.com/office/powerpoint/2010/main" val="1644280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1848" y="2704563"/>
            <a:ext cx="1245854" cy="584775"/>
          </a:xfrm>
          <a:prstGeom prst="rect">
            <a:avLst/>
          </a:prstGeom>
          <a:noFill/>
        </p:spPr>
        <p:txBody>
          <a:bodyPr wrap="none" rtlCol="0">
            <a:spAutoFit/>
          </a:bodyPr>
          <a:lstStyle/>
          <a:p>
            <a:r>
              <a:rPr lang="hi-IN" sz="3200" b="1" dirty="0" smtClean="0">
                <a:latin typeface="Mangal" panose="02040503050203030202" pitchFamily="18" charset="0"/>
                <a:cs typeface="Mangal" panose="02040503050203030202" pitchFamily="18" charset="0"/>
              </a:rPr>
              <a:t>उपशय</a:t>
            </a:r>
            <a:endParaRPr lang="en-US" sz="3200" b="1" dirty="0"/>
          </a:p>
        </p:txBody>
      </p:sp>
    </p:spTree>
    <p:extLst>
      <p:ext uri="{BB962C8B-B14F-4D97-AF65-F5344CB8AC3E}">
        <p14:creationId xmlns:p14="http://schemas.microsoft.com/office/powerpoint/2010/main" val="1660552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40159" y="1061261"/>
            <a:ext cx="10406128" cy="1200329"/>
          </a:xfrm>
          <a:prstGeom prst="rect">
            <a:avLst/>
          </a:prstGeom>
        </p:spPr>
        <p:txBody>
          <a:bodyPr wrap="square">
            <a:spAutoFit/>
          </a:bodyPr>
          <a:lstStyle/>
          <a:p>
            <a:r>
              <a:rPr lang="hi-IN" b="1" dirty="0">
                <a:latin typeface="Mangal" panose="02040503050203030202" pitchFamily="18" charset="0"/>
                <a:cs typeface="Mangal" panose="02040503050203030202" pitchFamily="18" charset="0"/>
              </a:rPr>
              <a:t>सुखावहित समस्ति सुखं रोगसंबन्धि लक्षणं; तत् सुखं आहितं यदा आर्त्त्या अनुवन्धेन च करोति स तत् सुखावहम्।</a:t>
            </a:r>
            <a:r>
              <a:rPr lang="hi-IN" dirty="0">
                <a:latin typeface="Mangal" panose="02040503050203030202" pitchFamily="18" charset="0"/>
                <a:cs typeface="Mangal" panose="02040503050203030202" pitchFamily="18" charset="0"/>
              </a:rPr>
              <a:t/>
            </a:r>
            <a:br>
              <a:rPr lang="hi-IN" dirty="0">
                <a:latin typeface="Mangal" panose="02040503050203030202" pitchFamily="18" charset="0"/>
                <a:cs typeface="Mangal" panose="02040503050203030202" pitchFamily="18" charset="0"/>
              </a:rPr>
            </a:br>
            <a:r>
              <a:rPr lang="en-US" dirty="0" smtClean="0">
                <a:latin typeface="Mangal" panose="02040503050203030202" pitchFamily="18" charset="0"/>
                <a:cs typeface="Mangal" panose="02040503050203030202" pitchFamily="18" charset="0"/>
              </a:rPr>
              <a:t> </a:t>
            </a:r>
          </a:p>
          <a:p>
            <a:pPr algn="r"/>
            <a:r>
              <a:rPr lang="en-US" dirty="0" smtClean="0">
                <a:latin typeface="Mangal" panose="02040503050203030202" pitchFamily="18" charset="0"/>
                <a:cs typeface="Mangal" panose="02040503050203030202" pitchFamily="18" charset="0"/>
              </a:rPr>
              <a:t>(</a:t>
            </a:r>
            <a:r>
              <a:rPr lang="hi-IN" dirty="0" smtClean="0">
                <a:latin typeface="Mangal" panose="02040503050203030202" pitchFamily="18" charset="0"/>
                <a:cs typeface="Mangal" panose="02040503050203030202" pitchFamily="18" charset="0"/>
              </a:rPr>
              <a:t>मा</a:t>
            </a:r>
            <a:r>
              <a:rPr lang="en-US" dirty="0" smtClean="0">
                <a:latin typeface="Mangal" panose="02040503050203030202" pitchFamily="18" charset="0"/>
                <a:cs typeface="Mangal" panose="02040503050203030202" pitchFamily="18" charset="0"/>
              </a:rPr>
              <a:t>.</a:t>
            </a:r>
            <a:r>
              <a:rPr lang="hi-IN" dirty="0" smtClean="0">
                <a:latin typeface="Mangal" panose="02040503050203030202" pitchFamily="18" charset="0"/>
                <a:cs typeface="Mangal" panose="02040503050203030202" pitchFamily="18" charset="0"/>
              </a:rPr>
              <a:t>नि</a:t>
            </a:r>
            <a:r>
              <a:rPr lang="en-US" dirty="0" smtClean="0">
                <a:latin typeface="Mangal" panose="02040503050203030202" pitchFamily="18" charset="0"/>
                <a:cs typeface="Mangal" panose="02040503050203030202" pitchFamily="18" charset="0"/>
              </a:rPr>
              <a:t>.</a:t>
            </a:r>
            <a:r>
              <a:rPr lang="hi-IN" dirty="0" smtClean="0">
                <a:latin typeface="Mangal" panose="02040503050203030202" pitchFamily="18" charset="0"/>
                <a:cs typeface="Mangal" panose="02040503050203030202" pitchFamily="18" charset="0"/>
              </a:rPr>
              <a:t> </a:t>
            </a:r>
            <a:r>
              <a:rPr lang="hi-IN" dirty="0">
                <a:latin typeface="Mangal" panose="02040503050203030202" pitchFamily="18" charset="0"/>
                <a:cs typeface="Mangal" panose="02040503050203030202" pitchFamily="18" charset="0"/>
              </a:rPr>
              <a:t>१/९ — मधुकोश टीका)</a:t>
            </a:r>
            <a:endParaRPr lang="en-US" dirty="0">
              <a:latin typeface="Mangal" panose="02040503050203030202" pitchFamily="18" charset="0"/>
              <a:cs typeface="Mangal" panose="02040503050203030202" pitchFamily="18" charset="0"/>
            </a:endParaRPr>
          </a:p>
        </p:txBody>
      </p:sp>
      <p:sp>
        <p:nvSpPr>
          <p:cNvPr id="3" name="Rectangle 2"/>
          <p:cNvSpPr/>
          <p:nvPr/>
        </p:nvSpPr>
        <p:spPr>
          <a:xfrm>
            <a:off x="759855" y="2261590"/>
            <a:ext cx="10406128" cy="923330"/>
          </a:xfrm>
          <a:prstGeom prst="rect">
            <a:avLst/>
          </a:prstGeom>
        </p:spPr>
        <p:txBody>
          <a:bodyPr wrap="square">
            <a:spAutoFit/>
          </a:bodyPr>
          <a:lstStyle/>
          <a:p>
            <a:pPr algn="r"/>
            <a:r>
              <a:rPr lang="hi-IN" b="1" dirty="0">
                <a:latin typeface="Mangal" panose="02040503050203030202" pitchFamily="18" charset="0"/>
                <a:cs typeface="Mangal" panose="02040503050203030202" pitchFamily="18" charset="0"/>
              </a:rPr>
              <a:t>उपशयः पुनरिति तु व्याधिभिर्विपरीतानां विपरीतार्थमकारणानां च औषधादिभिर्विकाराणामुपयोगः सुखानुबन्धः </a:t>
            </a:r>
            <a:r>
              <a:rPr lang="hi-IN" b="1" dirty="0" smtClean="0">
                <a:latin typeface="Mangal" panose="02040503050203030202" pitchFamily="18" charset="0"/>
                <a:cs typeface="Mangal" panose="02040503050203030202" pitchFamily="18" charset="0"/>
              </a:rPr>
              <a:t>॥ (चक्रपाणि टीका – च</a:t>
            </a:r>
            <a:r>
              <a:rPr lang="en-US" b="1" dirty="0" smtClean="0">
                <a:latin typeface="Mangal" panose="02040503050203030202" pitchFamily="18" charset="0"/>
                <a:cs typeface="Mangal" panose="02040503050203030202" pitchFamily="18" charset="0"/>
              </a:rPr>
              <a:t>.</a:t>
            </a:r>
            <a:r>
              <a:rPr lang="hi-IN" b="1" dirty="0" smtClean="0">
                <a:latin typeface="Mangal" panose="02040503050203030202" pitchFamily="18" charset="0"/>
                <a:cs typeface="Mangal" panose="02040503050203030202" pitchFamily="18" charset="0"/>
              </a:rPr>
              <a:t>सं</a:t>
            </a:r>
            <a:r>
              <a:rPr lang="en-US" b="1" dirty="0" smtClean="0">
                <a:latin typeface="Mangal" panose="02040503050203030202" pitchFamily="18" charset="0"/>
                <a:cs typeface="Mangal" panose="02040503050203030202" pitchFamily="18" charset="0"/>
              </a:rPr>
              <a:t>.</a:t>
            </a:r>
            <a:r>
              <a:rPr lang="hi-IN" b="1" dirty="0" smtClean="0">
                <a:latin typeface="Mangal" panose="02040503050203030202" pitchFamily="18" charset="0"/>
                <a:cs typeface="Mangal" panose="02040503050203030202" pitchFamily="18" charset="0"/>
              </a:rPr>
              <a:t>नि</a:t>
            </a:r>
            <a:r>
              <a:rPr lang="en-US" b="1" dirty="0" smtClean="0">
                <a:latin typeface="Mangal" panose="02040503050203030202" pitchFamily="18" charset="0"/>
                <a:cs typeface="Mangal" panose="02040503050203030202" pitchFamily="18" charset="0"/>
              </a:rPr>
              <a:t>.</a:t>
            </a:r>
            <a:r>
              <a:rPr lang="hi-IN" b="1" dirty="0" smtClean="0">
                <a:latin typeface="Mangal" panose="02040503050203030202" pitchFamily="18" charset="0"/>
                <a:cs typeface="Mangal" panose="02040503050203030202" pitchFamily="18" charset="0"/>
              </a:rPr>
              <a:t> १/१०)</a:t>
            </a:r>
            <a:endParaRPr lang="hi-IN" dirty="0" smtClean="0">
              <a:latin typeface="Mangal" panose="02040503050203030202" pitchFamily="18" charset="0"/>
              <a:cs typeface="Mangal" panose="02040503050203030202" pitchFamily="18" charset="0"/>
            </a:endParaRPr>
          </a:p>
          <a:p>
            <a:r>
              <a:rPr lang="en-US" b="1" dirty="0" smtClean="0">
                <a:latin typeface="Mangal" panose="02040503050203030202" pitchFamily="18" charset="0"/>
                <a:cs typeface="Mangal" panose="02040503050203030202" pitchFamily="18" charset="0"/>
              </a:rPr>
              <a:t> </a:t>
            </a:r>
            <a:r>
              <a:rPr lang="hi-IN" b="1" dirty="0" smtClean="0">
                <a:latin typeface="Mangal" panose="02040503050203030202" pitchFamily="18" charset="0"/>
                <a:cs typeface="Mangal" panose="02040503050203030202" pitchFamily="18" charset="0"/>
              </a:rPr>
              <a:t>गूढलिङ्गं </a:t>
            </a:r>
            <a:r>
              <a:rPr lang="hi-IN" b="1" dirty="0">
                <a:latin typeface="Mangal" panose="02040503050203030202" pitchFamily="18" charset="0"/>
                <a:cs typeface="Mangal" panose="02040503050203030202" pitchFamily="18" charset="0"/>
              </a:rPr>
              <a:t>व्याधिं उपशयानुपशयाभ्यां</a:t>
            </a:r>
            <a:endParaRPr lang="hi-IN" dirty="0">
              <a:latin typeface="Mangal" panose="02040503050203030202" pitchFamily="18" charset="0"/>
              <a:cs typeface="Mangal" panose="02040503050203030202" pitchFamily="18" charset="0"/>
            </a:endParaRPr>
          </a:p>
        </p:txBody>
      </p:sp>
      <p:sp>
        <p:nvSpPr>
          <p:cNvPr id="4" name="Rectangle 3"/>
          <p:cNvSpPr/>
          <p:nvPr/>
        </p:nvSpPr>
        <p:spPr>
          <a:xfrm>
            <a:off x="940159" y="3585524"/>
            <a:ext cx="10406128" cy="1477328"/>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DEFINITION</a:t>
            </a:r>
          </a:p>
          <a:p>
            <a:r>
              <a:rPr lang="hi-IN" b="1" dirty="0" smtClean="0">
                <a:latin typeface="Mangal" panose="02040503050203030202" pitchFamily="18" charset="0"/>
                <a:cs typeface="Mangal" panose="02040503050203030202" pitchFamily="18" charset="0"/>
              </a:rPr>
              <a:t>औषधान्नसिहाराणामुपयोगं </a:t>
            </a:r>
            <a:r>
              <a:rPr lang="hi-IN" b="1" dirty="0">
                <a:latin typeface="Mangal" panose="02040503050203030202" pitchFamily="18" charset="0"/>
                <a:cs typeface="Mangal" panose="02040503050203030202" pitchFamily="18" charset="0"/>
              </a:rPr>
              <a:t>सुखानुबन्धं।</a:t>
            </a:r>
            <a:br>
              <a:rPr lang="hi-IN" b="1" dirty="0">
                <a:latin typeface="Mangal" panose="02040503050203030202" pitchFamily="18" charset="0"/>
                <a:cs typeface="Mangal" panose="02040503050203030202" pitchFamily="18" charset="0"/>
              </a:rPr>
            </a:br>
            <a:r>
              <a:rPr lang="hi-IN" b="1" dirty="0">
                <a:latin typeface="Mangal" panose="02040503050203030202" pitchFamily="18" charset="0"/>
                <a:cs typeface="Mangal" panose="02040503050203030202" pitchFamily="18" charset="0"/>
              </a:rPr>
              <a:t>सिद्ध्येत् उपशयः व्याधेः स्वभावज्ञानं इति स्मृतम्॥</a:t>
            </a:r>
            <a:br>
              <a:rPr lang="hi-IN" b="1" dirty="0">
                <a:latin typeface="Mangal" panose="02040503050203030202" pitchFamily="18" charset="0"/>
                <a:cs typeface="Mangal" panose="02040503050203030202" pitchFamily="18" charset="0"/>
              </a:rPr>
            </a:br>
            <a:r>
              <a:rPr lang="hi-IN" b="1" dirty="0">
                <a:latin typeface="Mangal" panose="02040503050203030202" pitchFamily="18" charset="0"/>
                <a:cs typeface="Mangal" panose="02040503050203030202" pitchFamily="18" charset="0"/>
              </a:rPr>
              <a:t>विपरीतोऽनुपशयः व्याध्यस्वभावं इति स्मृतम्</a:t>
            </a:r>
            <a:r>
              <a:rPr lang="hi-IN" b="1" dirty="0" smtClean="0">
                <a:latin typeface="Mangal" panose="02040503050203030202" pitchFamily="18" charset="0"/>
                <a:cs typeface="Mangal" panose="02040503050203030202" pitchFamily="18" charset="0"/>
              </a:rPr>
              <a:t>॥</a:t>
            </a:r>
            <a:endParaRPr lang="en-US" b="1" dirty="0" smtClean="0">
              <a:latin typeface="Mangal" panose="02040503050203030202" pitchFamily="18" charset="0"/>
              <a:cs typeface="Mangal" panose="02040503050203030202" pitchFamily="18" charset="0"/>
            </a:endParaRPr>
          </a:p>
          <a:p>
            <a:r>
              <a:rPr lang="hi-IN" b="1" dirty="0" smtClean="0">
                <a:latin typeface="Mangal" panose="02040503050203030202" pitchFamily="18" charset="0"/>
                <a:cs typeface="Mangal" panose="02040503050203030202" pitchFamily="18" charset="0"/>
              </a:rPr>
              <a:t> </a:t>
            </a:r>
            <a:r>
              <a:rPr lang="hi-IN" b="1" dirty="0">
                <a:latin typeface="Mangal" panose="02040503050203030202" pitchFamily="18" charset="0"/>
                <a:cs typeface="Mangal" panose="02040503050203030202" pitchFamily="18" charset="0"/>
              </a:rPr>
              <a:t>(</a:t>
            </a:r>
            <a:r>
              <a:rPr lang="hi-IN" b="1" dirty="0" smtClean="0">
                <a:latin typeface="Mangal" panose="02040503050203030202" pitchFamily="18" charset="0"/>
                <a:cs typeface="Mangal" panose="02040503050203030202" pitchFamily="18" charset="0"/>
              </a:rPr>
              <a:t>अ</a:t>
            </a:r>
            <a:r>
              <a:rPr lang="en-US" b="1" dirty="0" smtClean="0">
                <a:latin typeface="Mangal" panose="02040503050203030202" pitchFamily="18" charset="0"/>
                <a:cs typeface="Mangal" panose="02040503050203030202" pitchFamily="18" charset="0"/>
              </a:rPr>
              <a:t>.</a:t>
            </a:r>
            <a:r>
              <a:rPr lang="hi-IN" b="1" dirty="0" smtClean="0">
                <a:latin typeface="Mangal" panose="02040503050203030202" pitchFamily="18" charset="0"/>
                <a:cs typeface="Mangal" panose="02040503050203030202" pitchFamily="18" charset="0"/>
              </a:rPr>
              <a:t>हृ</a:t>
            </a:r>
            <a:r>
              <a:rPr lang="en-US" b="1" dirty="0" smtClean="0">
                <a:latin typeface="Mangal" panose="02040503050203030202" pitchFamily="18" charset="0"/>
                <a:cs typeface="Mangal" panose="02040503050203030202" pitchFamily="18" charset="0"/>
              </a:rPr>
              <a:t>.</a:t>
            </a:r>
            <a:r>
              <a:rPr lang="hi-IN" b="1" dirty="0" smtClean="0">
                <a:latin typeface="Mangal" panose="02040503050203030202" pitchFamily="18" charset="0"/>
                <a:cs typeface="Mangal" panose="02040503050203030202" pitchFamily="18" charset="0"/>
              </a:rPr>
              <a:t>सू</a:t>
            </a:r>
            <a:r>
              <a:rPr lang="en-US" b="1" dirty="0" smtClean="0">
                <a:latin typeface="Mangal" panose="02040503050203030202" pitchFamily="18" charset="0"/>
                <a:cs typeface="Mangal" panose="02040503050203030202" pitchFamily="18" charset="0"/>
              </a:rPr>
              <a:t>.</a:t>
            </a:r>
            <a:r>
              <a:rPr lang="hi-IN" b="1" dirty="0" smtClean="0">
                <a:latin typeface="Mangal" panose="02040503050203030202" pitchFamily="18" charset="0"/>
                <a:cs typeface="Mangal" panose="02040503050203030202" pitchFamily="18" charset="0"/>
              </a:rPr>
              <a:t>१</a:t>
            </a:r>
            <a:r>
              <a:rPr lang="hi-IN" b="1" dirty="0">
                <a:latin typeface="Mangal" panose="02040503050203030202" pitchFamily="18" charset="0"/>
                <a:cs typeface="Mangal" panose="02040503050203030202" pitchFamily="18" charset="0"/>
              </a:rPr>
              <a:t>)</a:t>
            </a:r>
            <a:endParaRPr lang="hi-IN" dirty="0">
              <a:latin typeface="Mangal" panose="02040503050203030202" pitchFamily="18" charset="0"/>
              <a:cs typeface="Mangal" panose="02040503050203030202" pitchFamily="18" charset="0"/>
            </a:endParaRPr>
          </a:p>
        </p:txBody>
      </p:sp>
      <p:pic>
        <p:nvPicPr>
          <p:cNvPr id="5" name="Picture 4"/>
          <p:cNvPicPr>
            <a:picLocks noChangeAspect="1"/>
          </p:cNvPicPr>
          <p:nvPr/>
        </p:nvPicPr>
        <p:blipFill>
          <a:blip r:embed="rId2"/>
          <a:stretch>
            <a:fillRect/>
          </a:stretch>
        </p:blipFill>
        <p:spPr>
          <a:xfrm>
            <a:off x="9125463" y="3585524"/>
            <a:ext cx="2220824" cy="2521666"/>
          </a:xfrm>
          <a:prstGeom prst="rect">
            <a:avLst/>
          </a:prstGeom>
        </p:spPr>
      </p:pic>
    </p:spTree>
    <p:extLst>
      <p:ext uri="{BB962C8B-B14F-4D97-AF65-F5344CB8AC3E}">
        <p14:creationId xmlns:p14="http://schemas.microsoft.com/office/powerpoint/2010/main" val="733496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438660" y="154546"/>
            <a:ext cx="5007734" cy="63490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sz="2800" b="1" dirty="0" err="1">
                <a:latin typeface="Mangal" panose="02040503050203030202" pitchFamily="18" charset="0"/>
                <a:cs typeface="Mangal" panose="02040503050203030202" pitchFamily="18" charset="0"/>
              </a:rPr>
              <a:t>उपशय</a:t>
            </a:r>
            <a:r>
              <a:rPr sz="2800" b="1" dirty="0">
                <a:latin typeface="Mangal" panose="02040503050203030202" pitchFamily="18" charset="0"/>
                <a:cs typeface="Mangal" panose="02040503050203030202" pitchFamily="18" charset="0"/>
              </a:rPr>
              <a:t> </a:t>
            </a:r>
            <a:r>
              <a:rPr sz="2800" b="1" dirty="0" err="1">
                <a:latin typeface="Mangal" panose="02040503050203030202" pitchFamily="18" charset="0"/>
                <a:cs typeface="Mangal" panose="02040503050203030202" pitchFamily="18" charset="0"/>
              </a:rPr>
              <a:t>के</a:t>
            </a:r>
            <a:r>
              <a:rPr sz="2800" b="1" dirty="0">
                <a:latin typeface="Mangal" panose="02040503050203030202" pitchFamily="18" charset="0"/>
                <a:cs typeface="Mangal" panose="02040503050203030202" pitchFamily="18" charset="0"/>
              </a:rPr>
              <a:t> </a:t>
            </a:r>
            <a:r>
              <a:rPr sz="2800" b="1" dirty="0" err="1">
                <a:latin typeface="Mangal" panose="02040503050203030202" pitchFamily="18" charset="0"/>
                <a:cs typeface="Mangal" panose="02040503050203030202" pitchFamily="18" charset="0"/>
              </a:rPr>
              <a:t>प्रकार</a:t>
            </a:r>
            <a:endParaRPr sz="2800" b="1" dirty="0">
              <a:latin typeface="Mangal" panose="02040503050203030202" pitchFamily="18" charset="0"/>
              <a:cs typeface="Mangal" panose="02040503050203030202" pitchFamily="18" charset="0"/>
            </a:endParaRPr>
          </a:p>
        </p:txBody>
      </p:sp>
      <p:pic>
        <p:nvPicPr>
          <p:cNvPr id="3" name="table"/>
          <p:cNvPicPr>
            <a:picLocks noChangeAspect="1"/>
          </p:cNvPicPr>
          <p:nvPr/>
        </p:nvPicPr>
        <p:blipFill>
          <a:blip r:embed="rId2"/>
          <a:stretch>
            <a:fillRect/>
          </a:stretch>
        </p:blipFill>
        <p:spPr>
          <a:xfrm>
            <a:off x="345583" y="880051"/>
            <a:ext cx="10625070" cy="4992095"/>
          </a:xfrm>
          <a:prstGeom prst="rect">
            <a:avLst/>
          </a:prstGeom>
        </p:spPr>
      </p:pic>
    </p:spTree>
    <p:extLst>
      <p:ext uri="{BB962C8B-B14F-4D97-AF65-F5344CB8AC3E}">
        <p14:creationId xmlns:p14="http://schemas.microsoft.com/office/powerpoint/2010/main" val="6180742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86553" y="2613270"/>
            <a:ext cx="1840568" cy="646331"/>
          </a:xfrm>
          <a:prstGeom prst="rect">
            <a:avLst/>
          </a:prstGeom>
        </p:spPr>
        <p:txBody>
          <a:bodyPr wrap="none">
            <a:spAutoFit/>
          </a:bodyPr>
          <a:lstStyle/>
          <a:p>
            <a:r>
              <a:rPr lang="hi-IN" sz="3600" b="1" dirty="0" smtClean="0">
                <a:latin typeface="Mangal" panose="02040503050203030202" pitchFamily="18" charset="0"/>
                <a:cs typeface="Mangal" panose="02040503050203030202" pitchFamily="18" charset="0"/>
              </a:rPr>
              <a:t>सम्प्राप्ति</a:t>
            </a:r>
            <a:endParaRPr lang="en-US" sz="3600" dirty="0">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281261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0918" y="1151208"/>
            <a:ext cx="9053848" cy="5262979"/>
          </a:xfrm>
          <a:prstGeom prst="rect">
            <a:avLst/>
          </a:prstGeom>
        </p:spPr>
        <p:txBody>
          <a:bodyPr wrap="square">
            <a:spAutoFit/>
          </a:bodyPr>
          <a:lstStyle/>
          <a:p>
            <a:r>
              <a:rPr lang="hi-IN" sz="2400" b="1" dirty="0" smtClean="0">
                <a:latin typeface="Mangal" panose="02040503050203030202" pitchFamily="18" charset="0"/>
                <a:cs typeface="Mangal" panose="02040503050203030202" pitchFamily="18" charset="0"/>
              </a:rPr>
              <a:t>सम्प्राप्ति</a:t>
            </a:r>
            <a:endParaRPr lang="hi-IN" sz="2400" dirty="0">
              <a:latin typeface="Mangal" panose="02040503050203030202" pitchFamily="18" charset="0"/>
              <a:cs typeface="Mangal" panose="02040503050203030202" pitchFamily="18" charset="0"/>
            </a:endParaRPr>
          </a:p>
          <a:p>
            <a:r>
              <a:rPr lang="hi-IN" sz="2400" b="1" dirty="0">
                <a:latin typeface="Mangal" panose="02040503050203030202" pitchFamily="18" charset="0"/>
                <a:cs typeface="Mangal" panose="02040503050203030202" pitchFamily="18" charset="0"/>
              </a:rPr>
              <a:t>यथा दुष्टेन दोषेण यथा चानुभवते स पथा ।</a:t>
            </a:r>
            <a:br>
              <a:rPr lang="hi-IN" sz="2400" b="1" dirty="0">
                <a:latin typeface="Mangal" panose="02040503050203030202" pitchFamily="18" charset="0"/>
                <a:cs typeface="Mangal" panose="02040503050203030202" pitchFamily="18" charset="0"/>
              </a:rPr>
            </a:br>
            <a:r>
              <a:rPr lang="hi-IN" sz="2400" b="1" dirty="0">
                <a:latin typeface="Mangal" panose="02040503050203030202" pitchFamily="18" charset="0"/>
                <a:cs typeface="Mangal" panose="02040503050203030202" pitchFamily="18" charset="0"/>
              </a:rPr>
              <a:t>प्रपद्यते शरीरे यं रोगं सा सम्प्राप्तिरुच्यते ॥८॥</a:t>
            </a:r>
            <a:br>
              <a:rPr lang="hi-IN" sz="2400" b="1" dirty="0">
                <a:latin typeface="Mangal" panose="02040503050203030202" pitchFamily="18" charset="0"/>
                <a:cs typeface="Mangal" panose="02040503050203030202" pitchFamily="18" charset="0"/>
              </a:rPr>
            </a:br>
            <a:r>
              <a:rPr lang="hi-IN" sz="2400" b="1" dirty="0">
                <a:latin typeface="Mangal" panose="02040503050203030202" pitchFamily="18" charset="0"/>
                <a:cs typeface="Mangal" panose="02040503050203030202" pitchFamily="18" charset="0"/>
              </a:rPr>
              <a:t>(</a:t>
            </a:r>
            <a:r>
              <a:rPr lang="hi-IN" sz="2400" b="1" dirty="0" smtClean="0">
                <a:latin typeface="Mangal" panose="02040503050203030202" pitchFamily="18" charset="0"/>
                <a:cs typeface="Mangal" panose="02040503050203030202" pitchFamily="18" charset="0"/>
              </a:rPr>
              <a:t>अ</a:t>
            </a:r>
            <a:r>
              <a:rPr lang="en-US" sz="2400" b="1" dirty="0" smtClean="0">
                <a:latin typeface="Mangal" panose="02040503050203030202" pitchFamily="18" charset="0"/>
                <a:cs typeface="Mangal" panose="02040503050203030202" pitchFamily="18" charset="0"/>
              </a:rPr>
              <a:t>.</a:t>
            </a:r>
            <a:r>
              <a:rPr lang="hi-IN" sz="2400" b="1" dirty="0" smtClean="0">
                <a:latin typeface="Mangal" panose="02040503050203030202" pitchFamily="18" charset="0"/>
                <a:cs typeface="Mangal" panose="02040503050203030202" pitchFamily="18" charset="0"/>
              </a:rPr>
              <a:t>नि</a:t>
            </a:r>
            <a:r>
              <a:rPr lang="en-US" sz="2400" b="1" dirty="0" smtClean="0">
                <a:latin typeface="Mangal" panose="02040503050203030202" pitchFamily="18" charset="0"/>
                <a:cs typeface="Mangal" panose="02040503050203030202" pitchFamily="18" charset="0"/>
              </a:rPr>
              <a:t>.</a:t>
            </a:r>
            <a:r>
              <a:rPr lang="hi-IN" sz="2400" b="1" dirty="0" smtClean="0">
                <a:latin typeface="Mangal" panose="02040503050203030202" pitchFamily="18" charset="0"/>
                <a:cs typeface="Mangal" panose="02040503050203030202" pitchFamily="18" charset="0"/>
              </a:rPr>
              <a:t> </a:t>
            </a:r>
            <a:r>
              <a:rPr lang="hi-IN" sz="2400" b="1" dirty="0">
                <a:latin typeface="Mangal" panose="02040503050203030202" pitchFamily="18" charset="0"/>
                <a:cs typeface="Mangal" panose="02040503050203030202" pitchFamily="18" charset="0"/>
              </a:rPr>
              <a:t>१/८)</a:t>
            </a:r>
            <a:endParaRPr lang="hi-IN" sz="2400" dirty="0">
              <a:latin typeface="Mangal" panose="02040503050203030202" pitchFamily="18" charset="0"/>
              <a:cs typeface="Mangal" panose="02040503050203030202" pitchFamily="18" charset="0"/>
            </a:endParaRPr>
          </a:p>
          <a:p>
            <a:r>
              <a:rPr lang="hi-IN" sz="2400" b="1" dirty="0">
                <a:latin typeface="Mangal" panose="02040503050203030202" pitchFamily="18" charset="0"/>
                <a:cs typeface="Mangal" panose="02040503050203030202" pitchFamily="18" charset="0"/>
              </a:rPr>
              <a:t>सर्वमस्यां चिकित्सायां सम्प्राप्तिर्हि विनाशनम् ।</a:t>
            </a:r>
            <a:br>
              <a:rPr lang="hi-IN" sz="2400" b="1" dirty="0">
                <a:latin typeface="Mangal" panose="02040503050203030202" pitchFamily="18" charset="0"/>
                <a:cs typeface="Mangal" panose="02040503050203030202" pitchFamily="18" charset="0"/>
              </a:rPr>
            </a:br>
            <a:r>
              <a:rPr lang="hi-IN" sz="2400" b="1" dirty="0">
                <a:latin typeface="Mangal" panose="02040503050203030202" pitchFamily="18" charset="0"/>
                <a:cs typeface="Mangal" panose="02040503050203030202" pitchFamily="18" charset="0"/>
              </a:rPr>
              <a:t>एव प्रधानं प्रयोजनम् ॥</a:t>
            </a:r>
            <a:br>
              <a:rPr lang="hi-IN" sz="2400" b="1" dirty="0">
                <a:latin typeface="Mangal" panose="02040503050203030202" pitchFamily="18" charset="0"/>
                <a:cs typeface="Mangal" panose="02040503050203030202" pitchFamily="18" charset="0"/>
              </a:rPr>
            </a:br>
            <a:r>
              <a:rPr lang="hi-IN" sz="2400" b="1" dirty="0">
                <a:latin typeface="Mangal" panose="02040503050203030202" pitchFamily="18" charset="0"/>
                <a:cs typeface="Mangal" panose="02040503050203030202" pitchFamily="18" charset="0"/>
              </a:rPr>
              <a:t>(</a:t>
            </a:r>
            <a:r>
              <a:rPr lang="hi-IN" sz="2400" b="1" dirty="0" smtClean="0">
                <a:latin typeface="Mangal" panose="02040503050203030202" pitchFamily="18" charset="0"/>
                <a:cs typeface="Mangal" panose="02040503050203030202" pitchFamily="18" charset="0"/>
              </a:rPr>
              <a:t>अ</a:t>
            </a:r>
            <a:r>
              <a:rPr lang="en-US" sz="2400" b="1" dirty="0" smtClean="0">
                <a:latin typeface="Mangal" panose="02040503050203030202" pitchFamily="18" charset="0"/>
                <a:cs typeface="Mangal" panose="02040503050203030202" pitchFamily="18" charset="0"/>
              </a:rPr>
              <a:t>.</a:t>
            </a:r>
            <a:r>
              <a:rPr lang="hi-IN" sz="2400" b="1" dirty="0" smtClean="0">
                <a:latin typeface="Mangal" panose="02040503050203030202" pitchFamily="18" charset="0"/>
                <a:cs typeface="Mangal" panose="02040503050203030202" pitchFamily="18" charset="0"/>
              </a:rPr>
              <a:t>नि</a:t>
            </a:r>
            <a:r>
              <a:rPr lang="en-US" sz="2400" b="1" dirty="0">
                <a:latin typeface="Mangal" panose="02040503050203030202" pitchFamily="18" charset="0"/>
                <a:cs typeface="Mangal" panose="02040503050203030202" pitchFamily="18" charset="0"/>
              </a:rPr>
              <a:t>.</a:t>
            </a:r>
            <a:r>
              <a:rPr lang="hi-IN" sz="2400" b="1" dirty="0" smtClean="0">
                <a:latin typeface="Mangal" panose="02040503050203030202" pitchFamily="18" charset="0"/>
                <a:cs typeface="Mangal" panose="02040503050203030202" pitchFamily="18" charset="0"/>
              </a:rPr>
              <a:t> </a:t>
            </a:r>
            <a:r>
              <a:rPr lang="hi-IN" sz="2400" b="1" dirty="0">
                <a:latin typeface="Mangal" panose="02040503050203030202" pitchFamily="18" charset="0"/>
                <a:cs typeface="Mangal" panose="02040503050203030202" pitchFamily="18" charset="0"/>
              </a:rPr>
              <a:t>२/४, इन्दु टीका</a:t>
            </a:r>
            <a:r>
              <a:rPr lang="hi-IN" sz="2400" b="1" dirty="0" smtClean="0">
                <a:latin typeface="Mangal" panose="02040503050203030202" pitchFamily="18" charset="0"/>
                <a:cs typeface="Mangal" panose="02040503050203030202" pitchFamily="18" charset="0"/>
              </a:rPr>
              <a:t>)</a:t>
            </a:r>
            <a:endParaRPr lang="en-US" sz="2400" b="1" dirty="0" smtClean="0">
              <a:latin typeface="Mangal" panose="02040503050203030202" pitchFamily="18" charset="0"/>
              <a:cs typeface="Mangal" panose="02040503050203030202" pitchFamily="18" charset="0"/>
            </a:endParaRPr>
          </a:p>
          <a:p>
            <a:endParaRPr lang="en-US" sz="2400" b="1" dirty="0">
              <a:latin typeface="Mangal" panose="02040503050203030202" pitchFamily="18" charset="0"/>
              <a:cs typeface="Mangal" panose="02040503050203030202" pitchFamily="18" charset="0"/>
            </a:endParaRPr>
          </a:p>
          <a:p>
            <a:r>
              <a:rPr lang="hi-IN" sz="2400" dirty="0">
                <a:solidFill>
                  <a:srgbClr val="3333FF"/>
                </a:solidFill>
                <a:latin typeface="Mangal" panose="02040503050203030202" pitchFamily="18" charset="0"/>
                <a:cs typeface="Mangal" panose="02040503050203030202" pitchFamily="18" charset="0"/>
              </a:rPr>
              <a:t>अत्रैके व्याध्यर्थमात्रम् अन्त्यकारणव्यापारं सम्प्राप्तिमाहुः॥</a:t>
            </a:r>
            <a:br>
              <a:rPr lang="hi-IN" sz="2400" dirty="0">
                <a:solidFill>
                  <a:srgbClr val="3333FF"/>
                </a:solidFill>
                <a:latin typeface="Mangal" panose="02040503050203030202" pitchFamily="18" charset="0"/>
                <a:cs typeface="Mangal" panose="02040503050203030202" pitchFamily="18" charset="0"/>
              </a:rPr>
            </a:br>
            <a:r>
              <a:rPr lang="hi-IN" sz="2400" dirty="0">
                <a:solidFill>
                  <a:srgbClr val="3333FF"/>
                </a:solidFill>
                <a:latin typeface="Mangal" panose="02040503050203030202" pitchFamily="18" charset="0"/>
                <a:cs typeface="Mangal" panose="02040503050203030202" pitchFamily="18" charset="0"/>
              </a:rPr>
              <a:t>(चक्रपाणि टीका</a:t>
            </a:r>
            <a:r>
              <a:rPr lang="hi-IN" sz="2400" dirty="0" smtClean="0">
                <a:solidFill>
                  <a:srgbClr val="3333FF"/>
                </a:solidFill>
                <a:latin typeface="Mangal" panose="02040503050203030202" pitchFamily="18" charset="0"/>
                <a:cs typeface="Mangal" panose="02040503050203030202" pitchFamily="18" charset="0"/>
              </a:rPr>
              <a:t>)</a:t>
            </a:r>
            <a:endParaRPr lang="en-US" sz="2400" dirty="0" smtClean="0">
              <a:solidFill>
                <a:srgbClr val="3333FF"/>
              </a:solidFill>
              <a:latin typeface="Mangal" panose="02040503050203030202" pitchFamily="18" charset="0"/>
              <a:cs typeface="Mangal" panose="02040503050203030202" pitchFamily="18" charset="0"/>
            </a:endParaRPr>
          </a:p>
          <a:p>
            <a:endParaRPr lang="en-US" sz="2400" dirty="0">
              <a:solidFill>
                <a:srgbClr val="3333FF"/>
              </a:solidFill>
              <a:latin typeface="Mangal" panose="02040503050203030202" pitchFamily="18" charset="0"/>
              <a:cs typeface="Mangal" panose="02040503050203030202" pitchFamily="18" charset="0"/>
            </a:endParaRPr>
          </a:p>
          <a:p>
            <a:r>
              <a:rPr lang="hi-IN" sz="2400" dirty="0">
                <a:latin typeface="Mangal" panose="02040503050203030202" pitchFamily="18" charset="0"/>
                <a:cs typeface="Mangal" panose="02040503050203030202" pitchFamily="18" charset="0"/>
              </a:rPr>
              <a:t>सम्प्राद्धिजामभतरागभतररत्यनथामन्तरंव्याधेः</a:t>
            </a:r>
            <a:r>
              <a:rPr lang="hi-IN" sz="2400" dirty="0" smtClean="0"/>
              <a:t>||</a:t>
            </a:r>
            <a:endParaRPr lang="en-US" sz="2400" dirty="0" smtClean="0"/>
          </a:p>
          <a:p>
            <a:r>
              <a:rPr lang="hi-IN" sz="2400" dirty="0" smtClean="0">
                <a:latin typeface="Mangal" panose="02040503050203030202" pitchFamily="18" charset="0"/>
                <a:cs typeface="Mangal" panose="02040503050203030202" pitchFamily="18" charset="0"/>
              </a:rPr>
              <a:t>च</a:t>
            </a:r>
            <a:r>
              <a:rPr lang="en-US" sz="2400" dirty="0">
                <a:latin typeface="Mangal" panose="02040503050203030202" pitchFamily="18" charset="0"/>
                <a:cs typeface="Mangal" panose="02040503050203030202" pitchFamily="18" charset="0"/>
              </a:rPr>
              <a:t>.</a:t>
            </a:r>
            <a:r>
              <a:rPr lang="hi-IN" sz="2400" dirty="0">
                <a:latin typeface="Mangal" panose="02040503050203030202" pitchFamily="18" charset="0"/>
                <a:cs typeface="Mangal" panose="02040503050203030202" pitchFamily="18" charset="0"/>
              </a:rPr>
              <a:t>सं</a:t>
            </a:r>
            <a:r>
              <a:rPr lang="en-US" sz="2400" dirty="0">
                <a:latin typeface="Mangal" panose="02040503050203030202" pitchFamily="18" charset="0"/>
                <a:cs typeface="Mangal" panose="02040503050203030202" pitchFamily="18" charset="0"/>
              </a:rPr>
              <a:t>.</a:t>
            </a:r>
            <a:r>
              <a:rPr lang="hi-IN" sz="2400" dirty="0">
                <a:latin typeface="Mangal" panose="02040503050203030202" pitchFamily="18" charset="0"/>
                <a:cs typeface="Mangal" panose="02040503050203030202" pitchFamily="18" charset="0"/>
              </a:rPr>
              <a:t>नि</a:t>
            </a:r>
            <a:r>
              <a:rPr lang="en-US" sz="2400" dirty="0">
                <a:latin typeface="Mangal" panose="02040503050203030202" pitchFamily="18" charset="0"/>
                <a:cs typeface="Mangal" panose="02040503050203030202" pitchFamily="18" charset="0"/>
              </a:rPr>
              <a:t>.</a:t>
            </a:r>
            <a:r>
              <a:rPr lang="hi-IN" sz="2400" dirty="0">
                <a:latin typeface="Mangal" panose="02040503050203030202" pitchFamily="18" charset="0"/>
                <a:cs typeface="Mangal" panose="02040503050203030202" pitchFamily="18" charset="0"/>
              </a:rPr>
              <a:t> </a:t>
            </a:r>
            <a:r>
              <a:rPr lang="en-US" sz="2400" dirty="0" smtClean="0">
                <a:latin typeface="Mangal" panose="02040503050203030202" pitchFamily="18" charset="0"/>
                <a:cs typeface="Mangal" panose="02040503050203030202" pitchFamily="18" charset="0"/>
              </a:rPr>
              <a:t>1/11</a:t>
            </a:r>
            <a:endParaRPr lang="hi-IN" sz="2400" dirty="0">
              <a:latin typeface="Mangal" panose="02040503050203030202" pitchFamily="18" charset="0"/>
              <a:cs typeface="Mangal" panose="02040503050203030202" pitchFamily="18" charset="0"/>
            </a:endParaRPr>
          </a:p>
          <a:p>
            <a:endParaRPr lang="hi-IN" sz="2400" dirty="0">
              <a:solidFill>
                <a:srgbClr val="3333FF"/>
              </a:solidFill>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2866684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1824" y="916426"/>
            <a:ext cx="8899301" cy="1200329"/>
          </a:xfrm>
          <a:prstGeom prst="rect">
            <a:avLst/>
          </a:prstGeom>
        </p:spPr>
        <p:txBody>
          <a:bodyPr wrap="square">
            <a:spAutoFit/>
          </a:bodyPr>
          <a:lstStyle/>
          <a:p>
            <a:r>
              <a:rPr lang="hi-IN" sz="2400" b="1" dirty="0">
                <a:latin typeface="Mangal" panose="02040503050203030202" pitchFamily="18" charset="0"/>
                <a:cs typeface="Mangal" panose="02040503050203030202" pitchFamily="18" charset="0"/>
              </a:rPr>
              <a:t>सासङ्ख्य प्राधान्य विकल्प बल काल विशेषैः विमृद्यते।।१२।।"</a:t>
            </a:r>
            <a:br>
              <a:rPr lang="hi-IN" sz="2400" b="1" dirty="0">
                <a:latin typeface="Mangal" panose="02040503050203030202" pitchFamily="18" charset="0"/>
                <a:cs typeface="Mangal" panose="02040503050203030202" pitchFamily="18" charset="0"/>
              </a:rPr>
            </a:br>
            <a:r>
              <a:rPr lang="hi-IN" sz="2400" b="1" i="1" dirty="0">
                <a:latin typeface="Mangal" panose="02040503050203030202" pitchFamily="18" charset="0"/>
                <a:cs typeface="Mangal" panose="02040503050203030202" pitchFamily="18" charset="0"/>
              </a:rPr>
              <a:t>(</a:t>
            </a:r>
            <a:r>
              <a:rPr lang="hi-IN" sz="2400" b="1" i="1" dirty="0" smtClean="0">
                <a:latin typeface="Mangal" panose="02040503050203030202" pitchFamily="18" charset="0"/>
                <a:cs typeface="Mangal" panose="02040503050203030202" pitchFamily="18" charset="0"/>
              </a:rPr>
              <a:t>च.सू.नि.१/१२)</a:t>
            </a:r>
            <a:endParaRPr lang="en-US" sz="2400" b="1" i="1" dirty="0" smtClean="0">
              <a:latin typeface="Mangal" panose="02040503050203030202" pitchFamily="18" charset="0"/>
              <a:cs typeface="Mangal" panose="02040503050203030202" pitchFamily="18" charset="0"/>
            </a:endParaRPr>
          </a:p>
          <a:p>
            <a:endParaRPr lang="en-US" sz="2400" b="1" dirty="0">
              <a:latin typeface="Mangal" panose="02040503050203030202" pitchFamily="18" charset="0"/>
              <a:cs typeface="Mangal" panose="02040503050203030202" pitchFamily="18" charset="0"/>
            </a:endParaRPr>
          </a:p>
        </p:txBody>
      </p:sp>
      <p:sp>
        <p:nvSpPr>
          <p:cNvPr id="3" name="Rectangle 1"/>
          <p:cNvSpPr>
            <a:spLocks noChangeArrowheads="1"/>
          </p:cNvSpPr>
          <p:nvPr/>
        </p:nvSpPr>
        <p:spPr bwMode="auto">
          <a:xfrm>
            <a:off x="1081824" y="1984857"/>
            <a:ext cx="959476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i-IN" sz="2400" b="1"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निदानदोषदूष्यव्याधिविशेषेभ्यो व्याधिकारकविघातिभावाभावप्रभृति व्याधिविशेषाः प्रवर्तन्ते।</a:t>
            </a:r>
            <a:r>
              <a:rPr kumimoji="0" lang="en-US" sz="2400" b="0"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
            </a:r>
            <a:br>
              <a:rPr kumimoji="0" lang="en-US" sz="2400" b="0"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br>
            <a:r>
              <a:rPr kumimoji="0" lang="hi-IN" sz="2400" b="1"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यदाहु एते त्रयो निदानाद्यव्याधिविशेषाः परस्परं नानुबध्नन्ति अथवा कालप्रकृत्यादिबलीयान्स्त्वथवाऽनुबध्नन्ति न तदा व्याधिकारकाभिघातकाभिश्चाराद्वाऽप्यभिघातवत्त्वान्ते ततोर्वा प्रवर्तन्ते यथोचितं सर्वमालङ्कार्वत्। व्याधिप्रयमे व्याधिप्रवृत्ताः। इति तस्मात् सर्वमव्याधिकारकविघातिभावाभावप्रभृति व्याधिविशेषाभिघातवृत्तिभिः हेतुभिः व्युत्पत्तिः॥</a:t>
            </a:r>
            <a:endParaRPr lang="en-US" sz="2400" dirty="0">
              <a:solidFill>
                <a:srgbClr val="3333FF"/>
              </a:solidFill>
              <a:latin typeface="Mangal" panose="02040503050203030202" pitchFamily="18"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 </a:t>
            </a:r>
            <a:r>
              <a:rPr kumimoji="0" lang="hi-IN" sz="2400" b="1"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च</a:t>
            </a:r>
            <a:r>
              <a:rPr lang="en-US" sz="2400" b="1" dirty="0">
                <a:solidFill>
                  <a:srgbClr val="3333FF"/>
                </a:solidFill>
                <a:latin typeface="Mangal" panose="02040503050203030202" pitchFamily="18" charset="0"/>
                <a:cs typeface="Mangal" panose="02040503050203030202" pitchFamily="18" charset="0"/>
              </a:rPr>
              <a:t>.</a:t>
            </a:r>
            <a:r>
              <a:rPr kumimoji="0" lang="en-US" sz="2400" b="1"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 </a:t>
            </a:r>
            <a:r>
              <a:rPr kumimoji="0" lang="hi-IN" sz="2400" b="1"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नि</a:t>
            </a:r>
            <a:r>
              <a:rPr kumimoji="0" lang="en-US" sz="2400" b="1"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a:t>
            </a:r>
            <a:r>
              <a:rPr kumimoji="0" lang="hi-IN" sz="2400" b="1"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 १</a:t>
            </a:r>
            <a:r>
              <a:rPr kumimoji="0" lang="en-US" sz="2400" b="1"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a:t>
            </a:r>
            <a:r>
              <a:rPr kumimoji="0" lang="hi-IN" sz="2400" b="1"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rPr>
              <a:t>४ </a:t>
            </a:r>
            <a:endParaRPr kumimoji="0" lang="en-US" sz="2400" b="0" i="0" u="none" strike="noStrike" cap="none" normalizeH="0" baseline="0" dirty="0" smtClean="0">
              <a:ln>
                <a:noFill/>
              </a:ln>
              <a:solidFill>
                <a:srgbClr val="3333FF"/>
              </a:solidFill>
              <a:effectLst/>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3941677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1674" y="2010841"/>
            <a:ext cx="10212946" cy="3046988"/>
          </a:xfrm>
          <a:prstGeom prst="rect">
            <a:avLst/>
          </a:prstGeom>
        </p:spPr>
        <p:txBody>
          <a:bodyPr wrap="square">
            <a:spAutoFit/>
          </a:bodyPr>
          <a:lstStyle/>
          <a:p>
            <a:r>
              <a:rPr lang="hi-IN" sz="2400" b="1" dirty="0"/>
              <a:t>सम्प्राप्ति विघटन</a:t>
            </a:r>
            <a:r>
              <a:rPr lang="hi-IN" sz="2400" dirty="0"/>
              <a:t> </a:t>
            </a:r>
            <a:endParaRPr lang="en-US" sz="2400" dirty="0" smtClean="0"/>
          </a:p>
          <a:p>
            <a:r>
              <a:rPr lang="hi-IN" sz="2400" dirty="0" smtClean="0">
                <a:solidFill>
                  <a:srgbClr val="000000"/>
                </a:solidFill>
                <a:latin typeface="Mangal" panose="02040503050203030202" pitchFamily="18" charset="0"/>
                <a:cs typeface="Mangal" panose="02040503050203030202" pitchFamily="18" charset="0"/>
              </a:rPr>
              <a:t>नरो </a:t>
            </a:r>
            <a:r>
              <a:rPr lang="hi-IN" sz="2400" dirty="0">
                <a:solidFill>
                  <a:srgbClr val="000000"/>
                </a:solidFill>
                <a:latin typeface="Mangal" panose="02040503050203030202" pitchFamily="18" charset="0"/>
                <a:cs typeface="Mangal" panose="02040503050203030202" pitchFamily="18" charset="0"/>
              </a:rPr>
              <a:t>हिताहारविहारसेवी सन्मिक्ष्यकारी विषयेष्वसक्तः।</a:t>
            </a:r>
          </a:p>
          <a:p>
            <a:r>
              <a:rPr lang="hi-IN" sz="2400" dirty="0">
                <a:solidFill>
                  <a:srgbClr val="000000"/>
                </a:solidFill>
                <a:latin typeface="Mangal" panose="02040503050203030202" pitchFamily="18" charset="0"/>
                <a:cs typeface="Mangal" panose="02040503050203030202" pitchFamily="18" charset="0"/>
              </a:rPr>
              <a:t>दाता समः सत्यपरः क्षमावानाप्तोपसेवी च भवत्यरोगः॥४६॥</a:t>
            </a:r>
          </a:p>
          <a:p>
            <a:endParaRPr lang="hi-IN" sz="2400" dirty="0">
              <a:solidFill>
                <a:srgbClr val="000000"/>
              </a:solidFill>
              <a:latin typeface="Mangal" panose="02040503050203030202" pitchFamily="18" charset="0"/>
              <a:cs typeface="Mangal" panose="02040503050203030202" pitchFamily="18" charset="0"/>
            </a:endParaRPr>
          </a:p>
          <a:p>
            <a:r>
              <a:rPr lang="hi-IN" sz="2400" dirty="0">
                <a:solidFill>
                  <a:srgbClr val="000000"/>
                </a:solidFill>
                <a:latin typeface="Mangal" panose="02040503050203030202" pitchFamily="18" charset="0"/>
                <a:cs typeface="Mangal" panose="02040503050203030202" pitchFamily="18" charset="0"/>
              </a:rPr>
              <a:t>धातुसमचः कर्म सुखानुबन्धं सत्त्वं च यस्येन्द्रियार्थेषु सत्यम्।</a:t>
            </a:r>
          </a:p>
          <a:p>
            <a:r>
              <a:rPr lang="hi-IN" sz="2400" dirty="0">
                <a:solidFill>
                  <a:srgbClr val="000000"/>
                </a:solidFill>
                <a:latin typeface="Mangal" panose="02040503050203030202" pitchFamily="18" charset="0"/>
                <a:cs typeface="Mangal" panose="02040503050203030202" pitchFamily="18" charset="0"/>
              </a:rPr>
              <a:t>ज्ञानं तपः तत्परता च योगो यस्यास्ति तं नानुपतन्ति रोगाः॥४७</a:t>
            </a:r>
            <a:r>
              <a:rPr lang="hi-IN" sz="2400" dirty="0" smtClean="0">
                <a:solidFill>
                  <a:srgbClr val="000000"/>
                </a:solidFill>
                <a:latin typeface="Mangal" panose="02040503050203030202" pitchFamily="18" charset="0"/>
                <a:cs typeface="Mangal" panose="02040503050203030202" pitchFamily="18" charset="0"/>
              </a:rPr>
              <a:t>॥ </a:t>
            </a:r>
            <a:r>
              <a:rPr lang="hi-IN" sz="2400" dirty="0">
                <a:latin typeface="Mangal" panose="02040503050203030202" pitchFamily="18" charset="0"/>
                <a:cs typeface="Mangal" panose="02040503050203030202" pitchFamily="18" charset="0"/>
              </a:rPr>
              <a:t>चरक संहिता </a:t>
            </a:r>
            <a:r>
              <a:rPr lang="hi-IN" sz="2400" dirty="0" smtClean="0">
                <a:latin typeface="Mangal" panose="02040503050203030202" pitchFamily="18" charset="0"/>
                <a:cs typeface="Mangal" panose="02040503050203030202" pitchFamily="18" charset="0"/>
              </a:rPr>
              <a:t>शरीर स्थान </a:t>
            </a:r>
            <a:r>
              <a:rPr lang="hi-IN" sz="2400" dirty="0">
                <a:latin typeface="Mangal" panose="02040503050203030202" pitchFamily="18" charset="0"/>
                <a:cs typeface="Mangal" panose="02040503050203030202" pitchFamily="18" charset="0"/>
              </a:rPr>
              <a:t>2/46–48</a:t>
            </a:r>
          </a:p>
          <a:p>
            <a:endParaRPr lang="en-US" sz="2400" dirty="0">
              <a:solidFill>
                <a:srgbClr val="000000"/>
              </a:solidFill>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716725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27301" y="2614411"/>
            <a:ext cx="3029673" cy="923330"/>
          </a:xfrm>
          <a:prstGeom prst="rect">
            <a:avLst/>
          </a:prstGeom>
          <a:noFill/>
        </p:spPr>
        <p:txBody>
          <a:bodyPr wrap="square" lIns="91440" tIns="45720" rIns="91440" bIns="45720">
            <a:spAutoFit/>
          </a:bodyPr>
          <a:lstStyle/>
          <a:p>
            <a:pPr algn="ctr"/>
            <a:r>
              <a:rPr lang="hi-IN" sz="5400" b="1" dirty="0">
                <a:solidFill>
                  <a:schemeClr val="accent6">
                    <a:lumMod val="75000"/>
                  </a:schemeClr>
                </a:solidFill>
              </a:rPr>
              <a:t>धन्यवाद</a:t>
            </a:r>
            <a:endParaRPr lang="en-US" sz="5400" b="1" cap="none" spc="0" dirty="0">
              <a:ln w="9525">
                <a:solidFill>
                  <a:schemeClr val="bg1"/>
                </a:solidFill>
                <a:prstDash val="solid"/>
              </a:ln>
              <a:solidFill>
                <a:schemeClr val="accent6">
                  <a:lumMod val="75000"/>
                </a:schemeClr>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55815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54B2F0F-87E7-4024-A448-89A8D032998D}"/>
              </a:ext>
            </a:extLst>
          </p:cNvPr>
          <p:cNvSpPr txBox="1"/>
          <p:nvPr/>
        </p:nvSpPr>
        <p:spPr>
          <a:xfrm>
            <a:off x="4689320" y="76673"/>
            <a:ext cx="5316071" cy="707886"/>
          </a:xfrm>
          <a:prstGeom prst="rect">
            <a:avLst/>
          </a:prstGeom>
          <a:noFill/>
        </p:spPr>
        <p:txBody>
          <a:bodyPr wrap="square" rtlCol="0">
            <a:spAutoFit/>
          </a:bodyPr>
          <a:lstStyle/>
          <a:p>
            <a:r>
              <a:rPr lang="hi-IN" sz="4000" b="1" dirty="0">
                <a:latin typeface="Mangal" panose="02040503050203030202" pitchFamily="18" charset="0"/>
                <a:cs typeface="Mangal" panose="02040503050203030202" pitchFamily="18" charset="0"/>
              </a:rPr>
              <a:t>निदान </a:t>
            </a:r>
            <a:endParaRPr lang="en-IN" sz="4000" b="1" dirty="0">
              <a:latin typeface="Mangal" panose="02040503050203030202" pitchFamily="18" charset="0"/>
              <a:cs typeface="Mangal" panose="02040503050203030202" pitchFamily="18" charset="0"/>
            </a:endParaRPr>
          </a:p>
        </p:txBody>
      </p:sp>
      <p:sp>
        <p:nvSpPr>
          <p:cNvPr id="4" name="TextBox 3">
            <a:extLst>
              <a:ext uri="{FF2B5EF4-FFF2-40B4-BE49-F238E27FC236}">
                <a16:creationId xmlns:a16="http://schemas.microsoft.com/office/drawing/2014/main" xmlns="" id="{B2DA4DD6-79E2-4B21-AF46-9257972A0D8F}"/>
              </a:ext>
            </a:extLst>
          </p:cNvPr>
          <p:cNvSpPr txBox="1"/>
          <p:nvPr/>
        </p:nvSpPr>
        <p:spPr>
          <a:xfrm>
            <a:off x="609837" y="4598752"/>
            <a:ext cx="9395554" cy="1631216"/>
          </a:xfrm>
          <a:prstGeom prst="rect">
            <a:avLst/>
          </a:prstGeom>
          <a:noFill/>
        </p:spPr>
        <p:txBody>
          <a:bodyPr wrap="square">
            <a:spAutoFit/>
          </a:bodyPr>
          <a:lstStyle/>
          <a:p>
            <a:r>
              <a:rPr lang="hi-IN" sz="2400" b="1" i="0" dirty="0">
                <a:solidFill>
                  <a:srgbClr val="000099"/>
                </a:solidFill>
                <a:effectLst/>
                <a:latin typeface="Times New Roman" panose="02020603050405020304" pitchFamily="18" charset="0"/>
              </a:rPr>
              <a:t>निदानं</a:t>
            </a:r>
            <a:r>
              <a:rPr lang="hi-IN" sz="2400" b="0" i="0" dirty="0">
                <a:solidFill>
                  <a:srgbClr val="000000"/>
                </a:solidFill>
                <a:effectLst/>
                <a:latin typeface="Times New Roman" panose="02020603050405020304" pitchFamily="18" charset="0"/>
              </a:rPr>
              <a:t> </a:t>
            </a:r>
            <a:r>
              <a:rPr lang="hi-IN" sz="2400" b="1" i="0" dirty="0">
                <a:solidFill>
                  <a:srgbClr val="000099"/>
                </a:solidFill>
                <a:effectLst/>
                <a:latin typeface="Times New Roman" panose="02020603050405020304" pitchFamily="18" charset="0"/>
              </a:rPr>
              <a:t>रोगोत्पादको</a:t>
            </a:r>
            <a:r>
              <a:rPr lang="hi-IN" sz="2400" b="0" i="0" dirty="0">
                <a:solidFill>
                  <a:srgbClr val="000000"/>
                </a:solidFill>
                <a:effectLst/>
                <a:latin typeface="Times New Roman" panose="02020603050405020304" pitchFamily="18" charset="0"/>
              </a:rPr>
              <a:t> </a:t>
            </a:r>
            <a:r>
              <a:rPr lang="hi-IN" sz="2400" b="1" i="0" dirty="0">
                <a:solidFill>
                  <a:srgbClr val="000099"/>
                </a:solidFill>
                <a:effectLst/>
                <a:latin typeface="Times New Roman" panose="02020603050405020304" pitchFamily="18" charset="0"/>
              </a:rPr>
              <a:t>हेतुः</a:t>
            </a:r>
            <a:r>
              <a:rPr lang="en-US" sz="2400" b="1" i="0" dirty="0">
                <a:solidFill>
                  <a:srgbClr val="000099"/>
                </a:solidFill>
                <a:effectLst/>
                <a:latin typeface="Times New Roman" panose="02020603050405020304" pitchFamily="18" charset="0"/>
                <a:cs typeface="Times New Roman" panose="02020603050405020304" pitchFamily="18" charset="0"/>
              </a:rPr>
              <a:t> </a:t>
            </a:r>
            <a:r>
              <a:rPr lang="en-US" sz="2400" b="1" i="0" dirty="0">
                <a:solidFill>
                  <a:schemeClr val="accent6">
                    <a:lumMod val="75000"/>
                  </a:schemeClr>
                </a:solidFill>
                <a:effectLst/>
                <a:latin typeface="Mangal" panose="02040503050203030202" pitchFamily="18" charset="0"/>
                <a:cs typeface="Mangal" panose="02040503050203030202" pitchFamily="18" charset="0"/>
              </a:rPr>
              <a:t>|| </a:t>
            </a:r>
            <a:r>
              <a:rPr lang="en-US" sz="2400" b="1" dirty="0" smtClean="0">
                <a:solidFill>
                  <a:schemeClr val="accent6">
                    <a:lumMod val="75000"/>
                  </a:schemeClr>
                </a:solidFill>
                <a:latin typeface="Mangal" panose="02040503050203030202" pitchFamily="18" charset="0"/>
                <a:cs typeface="Mangal" panose="02040503050203030202" pitchFamily="18" charset="0"/>
              </a:rPr>
              <a:t>(</a:t>
            </a:r>
            <a:r>
              <a:rPr lang="hi-IN" sz="2400" b="1" dirty="0" smtClean="0">
                <a:solidFill>
                  <a:schemeClr val="accent6">
                    <a:lumMod val="75000"/>
                  </a:schemeClr>
                </a:solidFill>
                <a:latin typeface="Mangal" panose="02040503050203030202" pitchFamily="18" charset="0"/>
                <a:cs typeface="Mangal" panose="02040503050203030202" pitchFamily="18" charset="0"/>
              </a:rPr>
              <a:t>मा</a:t>
            </a:r>
            <a:r>
              <a:rPr lang="en-US" sz="2400" b="1" dirty="0" smtClean="0">
                <a:solidFill>
                  <a:schemeClr val="accent6">
                    <a:lumMod val="75000"/>
                  </a:schemeClr>
                </a:solidFill>
                <a:latin typeface="Mangal" panose="02040503050203030202" pitchFamily="18" charset="0"/>
                <a:cs typeface="Mangal" panose="02040503050203030202" pitchFamily="18" charset="0"/>
              </a:rPr>
              <a:t>.</a:t>
            </a:r>
            <a:r>
              <a:rPr lang="hi-IN" sz="2400" b="1" dirty="0" smtClean="0">
                <a:solidFill>
                  <a:schemeClr val="accent6">
                    <a:lumMod val="75000"/>
                  </a:schemeClr>
                </a:solidFill>
                <a:latin typeface="Mangal" panose="02040503050203030202" pitchFamily="18" charset="0"/>
                <a:cs typeface="Mangal" panose="02040503050203030202" pitchFamily="18" charset="0"/>
              </a:rPr>
              <a:t>नि</a:t>
            </a:r>
            <a:r>
              <a:rPr lang="en-US" sz="2400" b="1" dirty="0" smtClean="0">
                <a:solidFill>
                  <a:schemeClr val="accent6">
                    <a:lumMod val="75000"/>
                  </a:schemeClr>
                </a:solidFill>
                <a:latin typeface="Mangal" panose="02040503050203030202" pitchFamily="18" charset="0"/>
                <a:cs typeface="Mangal" panose="02040503050203030202" pitchFamily="18" charset="0"/>
              </a:rPr>
              <a:t>.1/3</a:t>
            </a:r>
            <a:r>
              <a:rPr lang="en-US" sz="2400" b="1" dirty="0">
                <a:solidFill>
                  <a:schemeClr val="accent6">
                    <a:lumMod val="75000"/>
                  </a:schemeClr>
                </a:solidFill>
                <a:latin typeface="Mangal" panose="02040503050203030202" pitchFamily="18" charset="0"/>
                <a:cs typeface="Mangal" panose="02040503050203030202" pitchFamily="18" charset="0"/>
              </a:rPr>
              <a:t>)</a:t>
            </a:r>
          </a:p>
          <a:p>
            <a:endParaRPr lang="en-US" sz="1400" b="1" dirty="0">
              <a:solidFill>
                <a:srgbClr val="000099"/>
              </a:solidFill>
              <a:latin typeface="Times New Roman" panose="02020603050405020304" pitchFamily="18" charset="0"/>
              <a:cs typeface="Times New Roman" panose="02020603050405020304" pitchFamily="18" charset="0"/>
            </a:endParaRPr>
          </a:p>
          <a:p>
            <a:r>
              <a:rPr lang="hi-IN" sz="2400" b="1" i="0" dirty="0">
                <a:solidFill>
                  <a:srgbClr val="000099"/>
                </a:solidFill>
                <a:effectLst/>
                <a:latin typeface="Times New Roman" panose="02020603050405020304" pitchFamily="18" charset="0"/>
              </a:rPr>
              <a:t>व्याध्युत्पत्तिहेतुर्निदानम्</a:t>
            </a:r>
            <a:r>
              <a:rPr lang="en-US" sz="2400" b="1" i="0" dirty="0">
                <a:solidFill>
                  <a:srgbClr val="000099"/>
                </a:solidFill>
                <a:effectLst/>
                <a:latin typeface="Times New Roman" panose="02020603050405020304" pitchFamily="18" charset="0"/>
                <a:cs typeface="Times New Roman" panose="02020603050405020304" pitchFamily="18" charset="0"/>
              </a:rPr>
              <a:t> </a:t>
            </a:r>
            <a:r>
              <a:rPr lang="en-US" sz="2400" b="1" i="0" dirty="0" smtClean="0">
                <a:solidFill>
                  <a:srgbClr val="000099"/>
                </a:solidFill>
                <a:effectLst/>
                <a:latin typeface="Times New Roman" panose="02020603050405020304" pitchFamily="18" charset="0"/>
                <a:cs typeface="Times New Roman" panose="02020603050405020304" pitchFamily="18" charset="0"/>
              </a:rPr>
              <a:t>|| (</a:t>
            </a:r>
            <a:r>
              <a:rPr lang="hi-IN" sz="2400" b="1" dirty="0">
                <a:solidFill>
                  <a:schemeClr val="accent6">
                    <a:lumMod val="75000"/>
                  </a:schemeClr>
                </a:solidFill>
                <a:latin typeface="Mangal" panose="02040503050203030202" pitchFamily="18" charset="0"/>
                <a:cs typeface="Mangal" panose="02040503050203030202" pitchFamily="18" charset="0"/>
              </a:rPr>
              <a:t>मा</a:t>
            </a:r>
            <a:r>
              <a:rPr lang="en-US" sz="2400" b="1" dirty="0">
                <a:solidFill>
                  <a:schemeClr val="accent6">
                    <a:lumMod val="75000"/>
                  </a:schemeClr>
                </a:solidFill>
                <a:latin typeface="Mangal" panose="02040503050203030202" pitchFamily="18" charset="0"/>
                <a:cs typeface="Mangal" panose="02040503050203030202" pitchFamily="18" charset="0"/>
              </a:rPr>
              <a:t>.</a:t>
            </a:r>
            <a:r>
              <a:rPr lang="hi-IN" sz="2400" b="1" dirty="0">
                <a:solidFill>
                  <a:schemeClr val="accent6">
                    <a:lumMod val="75000"/>
                  </a:schemeClr>
                </a:solidFill>
                <a:latin typeface="Mangal" panose="02040503050203030202" pitchFamily="18" charset="0"/>
                <a:cs typeface="Mangal" panose="02040503050203030202" pitchFamily="18" charset="0"/>
              </a:rPr>
              <a:t>नि</a:t>
            </a:r>
            <a:r>
              <a:rPr lang="en-US" sz="2400" b="1" dirty="0" smtClean="0">
                <a:solidFill>
                  <a:schemeClr val="accent6">
                    <a:lumMod val="75000"/>
                  </a:schemeClr>
                </a:solidFill>
                <a:latin typeface="Mangal" panose="02040503050203030202" pitchFamily="18" charset="0"/>
                <a:cs typeface="Mangal" panose="02040503050203030202" pitchFamily="18" charset="0"/>
              </a:rPr>
              <a:t>.</a:t>
            </a:r>
            <a:r>
              <a:rPr lang="en-US" sz="2400" b="1" i="0" dirty="0" smtClean="0">
                <a:solidFill>
                  <a:srgbClr val="000099"/>
                </a:solidFill>
                <a:effectLst/>
                <a:latin typeface="Times New Roman" panose="02020603050405020304" pitchFamily="18" charset="0"/>
                <a:cs typeface="Times New Roman" panose="02020603050405020304" pitchFamily="18" charset="0"/>
              </a:rPr>
              <a:t>1/5</a:t>
            </a:r>
            <a:r>
              <a:rPr lang="en-US" sz="2400" b="1" i="0" dirty="0">
                <a:solidFill>
                  <a:srgbClr val="000099"/>
                </a:solidFill>
                <a:effectLst/>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endParaRPr lang="en-US" sz="1400" b="1" dirty="0">
              <a:solidFill>
                <a:srgbClr val="000099"/>
              </a:solidFill>
              <a:latin typeface="Times New Roman" panose="02020603050405020304" pitchFamily="18" charset="0"/>
              <a:cs typeface="Times New Roman" panose="02020603050405020304" pitchFamily="18" charset="0"/>
            </a:endParaRPr>
          </a:p>
          <a:p>
            <a:r>
              <a:rPr lang="en-US" sz="2400" dirty="0">
                <a:solidFill>
                  <a:srgbClr val="000099"/>
                </a:solidFill>
                <a:latin typeface="Times New Roman" panose="02020603050405020304" pitchFamily="18" charset="0"/>
                <a:cs typeface="Times New Roman" panose="02020603050405020304" pitchFamily="18" charset="0"/>
              </a:rPr>
              <a:t>The factor is responsible for the development of a disease is a </a:t>
            </a:r>
            <a:r>
              <a:rPr lang="en-US" sz="2400" dirty="0" err="1">
                <a:solidFill>
                  <a:srgbClr val="000099"/>
                </a:solidFill>
                <a:latin typeface="Times New Roman" panose="02020603050405020304" pitchFamily="18" charset="0"/>
                <a:cs typeface="Times New Roman" panose="02020603050405020304" pitchFamily="18" charset="0"/>
              </a:rPr>
              <a:t>Nidana</a:t>
            </a:r>
            <a:r>
              <a:rPr lang="en-US" sz="2400" dirty="0">
                <a:solidFill>
                  <a:srgbClr val="000099"/>
                </a:solidFill>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B6C576FA-F619-4B58-ACAE-113C0B95D184}"/>
              </a:ext>
            </a:extLst>
          </p:cNvPr>
          <p:cNvSpPr txBox="1"/>
          <p:nvPr/>
        </p:nvSpPr>
        <p:spPr>
          <a:xfrm>
            <a:off x="609837" y="2844426"/>
            <a:ext cx="8431500" cy="1369606"/>
          </a:xfrm>
          <a:prstGeom prst="rect">
            <a:avLst/>
          </a:prstGeom>
          <a:noFill/>
        </p:spPr>
        <p:txBody>
          <a:bodyPr wrap="square">
            <a:spAutoFit/>
          </a:bodyPr>
          <a:lstStyle/>
          <a:p>
            <a:r>
              <a:rPr lang="en-US" sz="2400" b="1" i="0" dirty="0">
                <a:effectLst/>
                <a:latin typeface="Times New Roman" panose="02020603050405020304" pitchFamily="18" charset="0"/>
              </a:rPr>
              <a:t>DEFINITION</a:t>
            </a:r>
          </a:p>
          <a:p>
            <a:r>
              <a:rPr lang="hi-IN" sz="2400" b="1" i="0" dirty="0" smtClean="0">
                <a:solidFill>
                  <a:srgbClr val="990000"/>
                </a:solidFill>
                <a:effectLst/>
                <a:latin typeface="Mangal" panose="02040503050203030202" pitchFamily="18" charset="0"/>
                <a:cs typeface="Mangal" panose="02040503050203030202" pitchFamily="18" charset="0"/>
              </a:rPr>
              <a:t>तत्र</a:t>
            </a:r>
            <a:r>
              <a:rPr lang="hi-IN" sz="2400" b="1" i="0" dirty="0">
                <a:solidFill>
                  <a:srgbClr val="000000"/>
                </a:solidFill>
                <a:effectLst/>
                <a:latin typeface="Mangal" panose="02040503050203030202" pitchFamily="18" charset="0"/>
                <a:cs typeface="Mangal" panose="02040503050203030202" pitchFamily="18" charset="0"/>
              </a:rPr>
              <a:t> </a:t>
            </a:r>
            <a:r>
              <a:rPr lang="hi-IN" sz="2400" b="1" i="0" dirty="0">
                <a:solidFill>
                  <a:srgbClr val="990000"/>
                </a:solidFill>
                <a:effectLst/>
                <a:latin typeface="Mangal" panose="02040503050203030202" pitchFamily="18" charset="0"/>
                <a:cs typeface="Mangal" panose="02040503050203030202" pitchFamily="18" charset="0"/>
              </a:rPr>
              <a:t>निदानं</a:t>
            </a:r>
            <a:r>
              <a:rPr lang="hi-IN" sz="2400" b="1" i="0" dirty="0">
                <a:solidFill>
                  <a:srgbClr val="000000"/>
                </a:solidFill>
                <a:effectLst/>
                <a:latin typeface="Mangal" panose="02040503050203030202" pitchFamily="18" charset="0"/>
                <a:cs typeface="Mangal" panose="02040503050203030202" pitchFamily="18" charset="0"/>
              </a:rPr>
              <a:t> </a:t>
            </a:r>
            <a:r>
              <a:rPr lang="hi-IN" sz="2400" b="1" i="0" dirty="0">
                <a:solidFill>
                  <a:srgbClr val="990000"/>
                </a:solidFill>
                <a:effectLst/>
                <a:latin typeface="Mangal" panose="02040503050203030202" pitchFamily="18" charset="0"/>
                <a:cs typeface="Mangal" panose="02040503050203030202" pitchFamily="18" charset="0"/>
              </a:rPr>
              <a:t>कारणमित्युक्तमग्रे||७||</a:t>
            </a:r>
            <a:r>
              <a:rPr lang="en-US" sz="2400" b="1" i="0" dirty="0">
                <a:solidFill>
                  <a:srgbClr val="990000"/>
                </a:solidFill>
                <a:effectLst/>
                <a:latin typeface="Mangal" panose="02040503050203030202" pitchFamily="18" charset="0"/>
                <a:cs typeface="Mangal" panose="02040503050203030202" pitchFamily="18" charset="0"/>
              </a:rPr>
              <a:t> </a:t>
            </a:r>
            <a:r>
              <a:rPr lang="en-US" sz="2400" b="1" i="0" dirty="0" smtClean="0">
                <a:solidFill>
                  <a:srgbClr val="990000"/>
                </a:solidFill>
                <a:effectLst/>
                <a:latin typeface="Mangal" panose="02040503050203030202" pitchFamily="18" charset="0"/>
                <a:cs typeface="Mangal" panose="02040503050203030202" pitchFamily="18" charset="0"/>
              </a:rPr>
              <a:t>(</a:t>
            </a:r>
            <a:r>
              <a:rPr lang="en-IN" sz="2400" b="1" dirty="0" smtClean="0">
                <a:solidFill>
                  <a:schemeClr val="accent2">
                    <a:lumMod val="50000"/>
                  </a:schemeClr>
                </a:solidFill>
                <a:latin typeface="Mangal" panose="02040503050203030202" pitchFamily="18" charset="0"/>
                <a:cs typeface="Mangal" panose="02040503050203030202" pitchFamily="18" charset="0"/>
              </a:rPr>
              <a:t>च</a:t>
            </a:r>
            <a:r>
              <a:rPr lang="en-US" sz="2400" b="1" dirty="0" smtClean="0">
                <a:solidFill>
                  <a:schemeClr val="accent2">
                    <a:lumMod val="50000"/>
                  </a:schemeClr>
                </a:solidFill>
                <a:latin typeface="Mangal" panose="02040503050203030202" pitchFamily="18" charset="0"/>
                <a:cs typeface="Mangal" panose="02040503050203030202" pitchFamily="18" charset="0"/>
              </a:rPr>
              <a:t>.</a:t>
            </a:r>
            <a:r>
              <a:rPr lang="hi-IN" sz="2400" b="1" dirty="0">
                <a:solidFill>
                  <a:schemeClr val="accent2">
                    <a:lumMod val="50000"/>
                  </a:schemeClr>
                </a:solidFill>
                <a:latin typeface="Mangal" panose="02040503050203030202" pitchFamily="18" charset="0"/>
                <a:cs typeface="Mangal" panose="02040503050203030202" pitchFamily="18" charset="0"/>
              </a:rPr>
              <a:t>नि</a:t>
            </a:r>
            <a:r>
              <a:rPr lang="en-US" sz="2400" b="1" dirty="0" smtClean="0">
                <a:solidFill>
                  <a:schemeClr val="accent2">
                    <a:lumMod val="50000"/>
                  </a:schemeClr>
                </a:solidFill>
                <a:latin typeface="Mangal" panose="02040503050203030202" pitchFamily="18" charset="0"/>
                <a:cs typeface="Mangal" panose="02040503050203030202" pitchFamily="18" charset="0"/>
              </a:rPr>
              <a:t>.</a:t>
            </a:r>
            <a:r>
              <a:rPr lang="en-US" sz="2400" b="1" i="0" dirty="0" smtClean="0">
                <a:solidFill>
                  <a:schemeClr val="accent2">
                    <a:lumMod val="50000"/>
                  </a:schemeClr>
                </a:solidFill>
                <a:effectLst/>
                <a:latin typeface="Mangal" panose="02040503050203030202" pitchFamily="18" charset="0"/>
                <a:cs typeface="Mangal" panose="02040503050203030202" pitchFamily="18" charset="0"/>
              </a:rPr>
              <a:t>1/7</a:t>
            </a:r>
            <a:r>
              <a:rPr lang="en-US" sz="2400" b="1" i="0" dirty="0">
                <a:solidFill>
                  <a:schemeClr val="accent2">
                    <a:lumMod val="50000"/>
                  </a:schemeClr>
                </a:solidFill>
                <a:effectLst/>
                <a:latin typeface="Mangal" panose="02040503050203030202" pitchFamily="18" charset="0"/>
                <a:cs typeface="Mangal" panose="02040503050203030202" pitchFamily="18" charset="0"/>
              </a:rPr>
              <a:t>)</a:t>
            </a:r>
          </a:p>
          <a:p>
            <a:endParaRPr lang="en-US" sz="1100" b="1" dirty="0">
              <a:solidFill>
                <a:schemeClr val="accent2">
                  <a:lumMod val="50000"/>
                </a:schemeClr>
              </a:solidFill>
              <a:latin typeface="Times New Roman" panose="02020603050405020304" pitchFamily="18" charset="0"/>
              <a:cs typeface="Times New Roman" panose="02020603050405020304" pitchFamily="18" charset="0"/>
            </a:endParaRPr>
          </a:p>
          <a:p>
            <a:r>
              <a:rPr lang="en-US" sz="2400" dirty="0">
                <a:solidFill>
                  <a:srgbClr val="990000"/>
                </a:solidFill>
                <a:latin typeface="Times New Roman" panose="02020603050405020304" pitchFamily="18" charset="0"/>
                <a:cs typeface="Times New Roman" panose="02020603050405020304" pitchFamily="18" charset="0"/>
              </a:rPr>
              <a:t>The Nidana is called as the cause </a:t>
            </a:r>
            <a:r>
              <a:rPr lang="en-US" sz="2400" dirty="0" smtClean="0">
                <a:solidFill>
                  <a:srgbClr val="990000"/>
                </a:solidFill>
                <a:latin typeface="Times New Roman" panose="02020603050405020304" pitchFamily="18" charset="0"/>
                <a:cs typeface="Times New Roman" panose="02020603050405020304" pitchFamily="18" charset="0"/>
              </a:rPr>
              <a:t>(</a:t>
            </a:r>
            <a:r>
              <a:rPr lang="hi-IN" sz="2400" dirty="0" smtClean="0">
                <a:solidFill>
                  <a:srgbClr val="990000"/>
                </a:solidFill>
                <a:latin typeface="Mangal" panose="02040503050203030202" pitchFamily="18" charset="0"/>
                <a:cs typeface="Mangal" panose="02040503050203030202" pitchFamily="18" charset="0"/>
              </a:rPr>
              <a:t>कारण</a:t>
            </a:r>
            <a:r>
              <a:rPr lang="en-US" sz="2400" dirty="0" smtClean="0">
                <a:solidFill>
                  <a:srgbClr val="990000"/>
                </a:solidFill>
                <a:latin typeface="Times New Roman" panose="02020603050405020304" pitchFamily="18" charset="0"/>
                <a:cs typeface="Times New Roman" panose="02020603050405020304" pitchFamily="18" charset="0"/>
              </a:rPr>
              <a:t>) </a:t>
            </a:r>
            <a:r>
              <a:rPr lang="en-US" sz="2400" dirty="0">
                <a:solidFill>
                  <a:srgbClr val="990000"/>
                </a:solidFill>
                <a:latin typeface="Times New Roman" panose="02020603050405020304" pitchFamily="18" charset="0"/>
                <a:cs typeface="Times New Roman" panose="02020603050405020304" pitchFamily="18" charset="0"/>
              </a:rPr>
              <a:t>of the disease</a:t>
            </a:r>
            <a:r>
              <a:rPr lang="en-US" sz="2400" dirty="0" smtClean="0">
                <a:solidFill>
                  <a:srgbClr val="990000"/>
                </a:solidFill>
                <a:latin typeface="Times New Roman" panose="02020603050405020304" pitchFamily="18" charset="0"/>
                <a:cs typeface="Times New Roman" panose="02020603050405020304" pitchFamily="18" charset="0"/>
              </a:rPr>
              <a:t>.</a:t>
            </a:r>
            <a:endParaRPr lang="en-IN" sz="2400" dirty="0"/>
          </a:p>
        </p:txBody>
      </p:sp>
      <p:sp>
        <p:nvSpPr>
          <p:cNvPr id="10" name="TextBox 9">
            <a:extLst>
              <a:ext uri="{FF2B5EF4-FFF2-40B4-BE49-F238E27FC236}">
                <a16:creationId xmlns:a16="http://schemas.microsoft.com/office/drawing/2014/main" xmlns="" id="{FB045B41-F7EE-44C9-ACAA-5BC28AB63DAC}"/>
              </a:ext>
            </a:extLst>
          </p:cNvPr>
          <p:cNvSpPr txBox="1"/>
          <p:nvPr/>
        </p:nvSpPr>
        <p:spPr>
          <a:xfrm>
            <a:off x="569843" y="736772"/>
            <a:ext cx="11343709" cy="2000548"/>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ETYMOLOGY</a:t>
            </a:r>
            <a:endParaRPr lang="en-IN" sz="2400" dirty="0">
              <a:solidFill>
                <a:srgbClr val="C00000"/>
              </a:solidFill>
              <a:latin typeface="Times New Roman" panose="02020603050405020304" pitchFamily="18" charset="0"/>
              <a:cs typeface="Times New Roman" panose="02020603050405020304" pitchFamily="18" charset="0"/>
            </a:endParaRPr>
          </a:p>
          <a:p>
            <a:endParaRPr lang="en-IN" sz="1400" b="1" dirty="0">
              <a:solidFill>
                <a:srgbClr val="C00000"/>
              </a:solidFill>
              <a:latin typeface="Times New Roman" panose="02020603050405020304" pitchFamily="18" charset="0"/>
              <a:cs typeface="Times New Roman" panose="02020603050405020304" pitchFamily="18" charset="0"/>
            </a:endParaRPr>
          </a:p>
          <a:p>
            <a:r>
              <a:rPr lang="en-IN" sz="2000" b="1" dirty="0" err="1">
                <a:solidFill>
                  <a:srgbClr val="C00000"/>
                </a:solidFill>
                <a:latin typeface="Mangal" panose="02040503050203030202" pitchFamily="18" charset="0"/>
                <a:cs typeface="Mangal" panose="02040503050203030202" pitchFamily="18" charset="0"/>
              </a:rPr>
              <a:t>नि</a:t>
            </a:r>
            <a:r>
              <a:rPr lang="en-IN" sz="2000" b="1" dirty="0">
                <a:solidFill>
                  <a:srgbClr val="C00000"/>
                </a:solidFill>
                <a:latin typeface="Mangal" panose="02040503050203030202" pitchFamily="18" charset="0"/>
                <a:cs typeface="Mangal" panose="02040503050203030202" pitchFamily="18" charset="0"/>
              </a:rPr>
              <a:t> </a:t>
            </a:r>
            <a:r>
              <a:rPr lang="en-IN" sz="2000" b="1" dirty="0" err="1">
                <a:solidFill>
                  <a:srgbClr val="C00000"/>
                </a:solidFill>
                <a:latin typeface="Mangal" panose="02040503050203030202" pitchFamily="18" charset="0"/>
                <a:cs typeface="Mangal" panose="02040503050203030202" pitchFamily="18" charset="0"/>
              </a:rPr>
              <a:t>शब्दो</a:t>
            </a:r>
            <a:r>
              <a:rPr lang="en-IN" sz="2000" b="1" dirty="0">
                <a:solidFill>
                  <a:srgbClr val="C00000"/>
                </a:solidFill>
                <a:latin typeface="Mangal" panose="02040503050203030202" pitchFamily="18" charset="0"/>
                <a:cs typeface="Mangal" panose="02040503050203030202" pitchFamily="18" charset="0"/>
              </a:rPr>
              <a:t> </a:t>
            </a:r>
            <a:r>
              <a:rPr lang="en-IN" sz="2000" b="1" dirty="0" err="1">
                <a:solidFill>
                  <a:srgbClr val="C00000"/>
                </a:solidFill>
                <a:latin typeface="Mangal" panose="02040503050203030202" pitchFamily="18" charset="0"/>
                <a:cs typeface="Mangal" panose="02040503050203030202" pitchFamily="18" charset="0"/>
              </a:rPr>
              <a:t>निश्चये</a:t>
            </a:r>
            <a:r>
              <a:rPr lang="en-IN" sz="2000" b="1" dirty="0">
                <a:solidFill>
                  <a:srgbClr val="C00000"/>
                </a:solidFill>
                <a:latin typeface="Mangal" panose="02040503050203030202" pitchFamily="18" charset="0"/>
                <a:cs typeface="Mangal" panose="02040503050203030202" pitchFamily="18" charset="0"/>
              </a:rPr>
              <a:t> । </a:t>
            </a:r>
            <a:r>
              <a:rPr lang="en-IN" sz="2000" b="1" dirty="0" err="1">
                <a:solidFill>
                  <a:srgbClr val="C00000"/>
                </a:solidFill>
                <a:latin typeface="Mangal" panose="02040503050203030202" pitchFamily="18" charset="0"/>
                <a:cs typeface="Mangal" panose="02040503050203030202" pitchFamily="18" charset="0"/>
              </a:rPr>
              <a:t>निदानं</a:t>
            </a:r>
            <a:r>
              <a:rPr lang="en-IN" sz="2000" b="1" dirty="0">
                <a:solidFill>
                  <a:srgbClr val="C00000"/>
                </a:solidFill>
                <a:latin typeface="Mangal" panose="02040503050203030202" pitchFamily="18" charset="0"/>
                <a:cs typeface="Mangal" panose="02040503050203030202" pitchFamily="18" charset="0"/>
              </a:rPr>
              <a:t> </a:t>
            </a:r>
            <a:r>
              <a:rPr lang="en-IN" sz="2000" b="1" dirty="0" err="1">
                <a:solidFill>
                  <a:srgbClr val="C00000"/>
                </a:solidFill>
                <a:latin typeface="Mangal" panose="02040503050203030202" pitchFamily="18" charset="0"/>
                <a:cs typeface="Mangal" panose="02040503050203030202" pitchFamily="18" charset="0"/>
              </a:rPr>
              <a:t>इति</a:t>
            </a:r>
            <a:r>
              <a:rPr lang="en-IN" sz="2000" b="1" dirty="0">
                <a:solidFill>
                  <a:srgbClr val="C00000"/>
                </a:solidFill>
                <a:latin typeface="Mangal" panose="02040503050203030202" pitchFamily="18" charset="0"/>
                <a:cs typeface="Mangal" panose="02040503050203030202" pitchFamily="18" charset="0"/>
              </a:rPr>
              <a:t> </a:t>
            </a:r>
            <a:r>
              <a:rPr lang="en-IN" sz="2000" b="1" dirty="0" err="1">
                <a:solidFill>
                  <a:srgbClr val="C00000"/>
                </a:solidFill>
                <a:latin typeface="Mangal" panose="02040503050203030202" pitchFamily="18" charset="0"/>
                <a:cs typeface="Mangal" panose="02040503050203030202" pitchFamily="18" charset="0"/>
              </a:rPr>
              <a:t>करणे</a:t>
            </a:r>
            <a:r>
              <a:rPr lang="en-IN" sz="2000" b="1" dirty="0">
                <a:solidFill>
                  <a:srgbClr val="C00000"/>
                </a:solidFill>
                <a:latin typeface="Mangal" panose="02040503050203030202" pitchFamily="18" charset="0"/>
                <a:cs typeface="Mangal" panose="02040503050203030202" pitchFamily="18" charset="0"/>
              </a:rPr>
              <a:t> </a:t>
            </a:r>
            <a:r>
              <a:rPr lang="en-IN" sz="2000" b="1" dirty="0" err="1">
                <a:solidFill>
                  <a:srgbClr val="C00000"/>
                </a:solidFill>
                <a:latin typeface="Mangal" panose="02040503050203030202" pitchFamily="18" charset="0"/>
                <a:cs typeface="Mangal" panose="02040503050203030202" pitchFamily="18" charset="0"/>
              </a:rPr>
              <a:t>ल्युट्</a:t>
            </a:r>
            <a:r>
              <a:rPr lang="en-IN" sz="2000" b="1" dirty="0">
                <a:solidFill>
                  <a:srgbClr val="C00000"/>
                </a:solidFill>
                <a:latin typeface="Mangal" panose="02040503050203030202" pitchFamily="18" charset="0"/>
                <a:cs typeface="Mangal" panose="02040503050203030202" pitchFamily="18" charset="0"/>
              </a:rPr>
              <a:t> । </a:t>
            </a:r>
            <a:r>
              <a:rPr lang="en-IN" sz="2000" b="1" dirty="0" err="1">
                <a:solidFill>
                  <a:srgbClr val="C00000"/>
                </a:solidFill>
                <a:latin typeface="Mangal" panose="02040503050203030202" pitchFamily="18" charset="0"/>
                <a:cs typeface="Mangal" panose="02040503050203030202" pitchFamily="18" charset="0"/>
              </a:rPr>
              <a:t>भट्टारहरिचंद्र</a:t>
            </a:r>
            <a:r>
              <a:rPr lang="en-IN" sz="2000" b="1" dirty="0">
                <a:solidFill>
                  <a:srgbClr val="C00000"/>
                </a:solidFill>
                <a:latin typeface="Mangal" panose="02040503050203030202" pitchFamily="18" charset="0"/>
                <a:cs typeface="Mangal" panose="02040503050203030202" pitchFamily="18" charset="0"/>
              </a:rPr>
              <a:t> -</a:t>
            </a:r>
            <a:r>
              <a:rPr lang="en-IN" sz="2000" b="1" dirty="0" err="1">
                <a:solidFill>
                  <a:srgbClr val="C00000"/>
                </a:solidFill>
                <a:latin typeface="Mangal" panose="02040503050203030202" pitchFamily="18" charset="0"/>
                <a:cs typeface="Mangal" panose="02040503050203030202" pitchFamily="18" charset="0"/>
              </a:rPr>
              <a:t>मधुकोष</a:t>
            </a:r>
            <a:r>
              <a:rPr lang="en-IN" sz="2000" b="1" dirty="0">
                <a:solidFill>
                  <a:srgbClr val="C00000"/>
                </a:solidFill>
                <a:latin typeface="Mangal" panose="02040503050203030202" pitchFamily="18" charset="0"/>
                <a:cs typeface="Mangal" panose="02040503050203030202" pitchFamily="18" charset="0"/>
              </a:rPr>
              <a:t> - </a:t>
            </a:r>
            <a:r>
              <a:rPr lang="en-IN" sz="2000" b="1" dirty="0" err="1">
                <a:solidFill>
                  <a:srgbClr val="C00000"/>
                </a:solidFill>
                <a:latin typeface="Mangal" panose="02040503050203030202" pitchFamily="18" charset="0"/>
                <a:cs typeface="Mangal" panose="02040503050203030202" pitchFamily="18" charset="0"/>
              </a:rPr>
              <a:t>मा.नि</a:t>
            </a:r>
            <a:r>
              <a:rPr lang="en-IN" sz="2000" b="1" dirty="0">
                <a:solidFill>
                  <a:srgbClr val="C00000"/>
                </a:solidFill>
                <a:latin typeface="Mangal" panose="02040503050203030202" pitchFamily="18" charset="0"/>
                <a:cs typeface="Mangal" panose="02040503050203030202" pitchFamily="18" charset="0"/>
              </a:rPr>
              <a:t>. ¼</a:t>
            </a:r>
          </a:p>
          <a:p>
            <a:endParaRPr lang="en-IN" sz="1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The word 'Ni' denotes 'Confirmation'. The word '</a:t>
            </a:r>
            <a:r>
              <a:rPr lang="en-IN" sz="2400" dirty="0" err="1">
                <a:latin typeface="Times New Roman" panose="02020603050405020304" pitchFamily="18" charset="0"/>
                <a:cs typeface="Times New Roman" panose="02020603050405020304" pitchFamily="18" charset="0"/>
              </a:rPr>
              <a:t>Danam</a:t>
            </a:r>
            <a:r>
              <a:rPr lang="en-IN" sz="2400" dirty="0">
                <a:latin typeface="Times New Roman" panose="02020603050405020304" pitchFamily="18" charset="0"/>
                <a:cs typeface="Times New Roman" panose="02020603050405020304" pitchFamily="18" charset="0"/>
              </a:rPr>
              <a:t>' stands for 'Karanam' i.e. cause. So</a:t>
            </a:r>
          </a:p>
          <a:p>
            <a:r>
              <a:rPr lang="en-IN" sz="2400" dirty="0">
                <a:latin typeface="Times New Roman" panose="02020603050405020304" pitchFamily="18" charset="0"/>
                <a:cs typeface="Times New Roman" panose="02020603050405020304" pitchFamily="18" charset="0"/>
              </a:rPr>
              <a:t>here '</a:t>
            </a:r>
            <a:r>
              <a:rPr lang="en-IN" sz="2400" dirty="0" err="1">
                <a:latin typeface="Times New Roman" panose="02020603050405020304" pitchFamily="18" charset="0"/>
                <a:cs typeface="Times New Roman" panose="02020603050405020304" pitchFamily="18" charset="0"/>
              </a:rPr>
              <a:t>Nidana</a:t>
            </a:r>
            <a:r>
              <a:rPr lang="en-IN" sz="2400" dirty="0">
                <a:latin typeface="Times New Roman" panose="02020603050405020304" pitchFamily="18" charset="0"/>
                <a:cs typeface="Times New Roman" panose="02020603050405020304" pitchFamily="18" charset="0"/>
              </a:rPr>
              <a:t>' stands for confirmation of the cause of the disease.</a:t>
            </a:r>
          </a:p>
        </p:txBody>
      </p:sp>
      <p:pic>
        <p:nvPicPr>
          <p:cNvPr id="5" name="Picture 4">
            <a:extLst>
              <a:ext uri="{FF2B5EF4-FFF2-40B4-BE49-F238E27FC236}">
                <a16:creationId xmlns:a16="http://schemas.microsoft.com/office/drawing/2014/main" xmlns="" id="{9A4E7F84-201E-48EB-89E0-096A8AC3DF5B}"/>
              </a:ext>
            </a:extLst>
          </p:cNvPr>
          <p:cNvPicPr>
            <a:picLocks noChangeAspect="1"/>
          </p:cNvPicPr>
          <p:nvPr/>
        </p:nvPicPr>
        <p:blipFill rotWithShape="1">
          <a:blip r:embed="rId2"/>
          <a:srcRect b="14780"/>
          <a:stretch/>
        </p:blipFill>
        <p:spPr>
          <a:xfrm>
            <a:off x="8801783" y="3953380"/>
            <a:ext cx="3195637" cy="1789327"/>
          </a:xfrm>
          <a:prstGeom prst="rect">
            <a:avLst/>
          </a:prstGeom>
        </p:spPr>
      </p:pic>
      <p:pic>
        <p:nvPicPr>
          <p:cNvPr id="6" name="Picture 5">
            <a:extLst>
              <a:ext uri="{FF2B5EF4-FFF2-40B4-BE49-F238E27FC236}">
                <a16:creationId xmlns:a16="http://schemas.microsoft.com/office/drawing/2014/main" xmlns="" id="{9B7A0EB0-DCFD-41DF-A1B2-9BCFE83FB33D}"/>
              </a:ext>
            </a:extLst>
          </p:cNvPr>
          <p:cNvPicPr>
            <a:picLocks noChangeAspect="1"/>
          </p:cNvPicPr>
          <p:nvPr/>
        </p:nvPicPr>
        <p:blipFill>
          <a:blip r:embed="rId3"/>
          <a:stretch>
            <a:fillRect/>
          </a:stretch>
        </p:blipFill>
        <p:spPr>
          <a:xfrm>
            <a:off x="9887909" y="124459"/>
            <a:ext cx="2143125" cy="2143125"/>
          </a:xfrm>
          <a:prstGeom prst="rect">
            <a:avLst/>
          </a:prstGeom>
        </p:spPr>
      </p:pic>
    </p:spTree>
    <p:extLst>
      <p:ext uri="{BB962C8B-B14F-4D97-AF65-F5344CB8AC3E}">
        <p14:creationId xmlns:p14="http://schemas.microsoft.com/office/powerpoint/2010/main" val="25409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1000"/>
                                        <p:tgtEl>
                                          <p:spTgt spid="10">
                                            <p:txEl>
                                              <p:pRg st="2" end="2"/>
                                            </p:txEl>
                                          </p:spTgt>
                                        </p:tgtEl>
                                      </p:cBhvr>
                                    </p:animEffect>
                                    <p:anim calcmode="lin" valueType="num">
                                      <p:cBhvr>
                                        <p:cTn id="1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4" end="4"/>
                                            </p:txEl>
                                          </p:spTgt>
                                        </p:tgtEl>
                                        <p:attrNameLst>
                                          <p:attrName>style.visibility</p:attrName>
                                        </p:attrNameLst>
                                      </p:cBhvr>
                                      <p:to>
                                        <p:strVal val="visible"/>
                                      </p:to>
                                    </p:set>
                                    <p:animEffect transition="in" filter="fade">
                                      <p:cBhvr>
                                        <p:cTn id="22" dur="1000"/>
                                        <p:tgtEl>
                                          <p:spTgt spid="10">
                                            <p:txEl>
                                              <p:pRg st="4" end="4"/>
                                            </p:txEl>
                                          </p:spTgt>
                                        </p:tgtEl>
                                      </p:cBhvr>
                                    </p:animEffect>
                                    <p:anim calcmode="lin" valueType="num">
                                      <p:cBhvr>
                                        <p:cTn id="23"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animEffect transition="in" filter="fade">
                                      <p:cBhvr>
                                        <p:cTn id="27" dur="1000"/>
                                        <p:tgtEl>
                                          <p:spTgt spid="10">
                                            <p:txEl>
                                              <p:pRg st="5" end="5"/>
                                            </p:txEl>
                                          </p:spTgt>
                                        </p:tgtEl>
                                      </p:cBhvr>
                                    </p:animEffect>
                                    <p:anim calcmode="lin" valueType="num">
                                      <p:cBhvr>
                                        <p:cTn id="28"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fade">
                                      <p:cBhvr>
                                        <p:cTn id="34" dur="500"/>
                                        <p:tgtEl>
                                          <p:spTgt spid="10">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500"/>
                                        <p:tgtEl>
                                          <p:spTgt spid="10">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animEffect transition="in" filter="fade">
                                      <p:cBhvr>
                                        <p:cTn id="40" dur="500"/>
                                        <p:tgtEl>
                                          <p:spTgt spid="10">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animEffect transition="in" filter="fade">
                                      <p:cBhvr>
                                        <p:cTn id="43" dur="500"/>
                                        <p:tgtEl>
                                          <p:spTgt spid="10">
                                            <p:txEl>
                                              <p:pRg st="5" end="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additive="base">
                                        <p:cTn id="51" dur="500" fill="hold"/>
                                        <p:tgtEl>
                                          <p:spTgt spid="4"/>
                                        </p:tgtEl>
                                        <p:attrNameLst>
                                          <p:attrName>ppt_x</p:attrName>
                                        </p:attrNameLst>
                                      </p:cBhvr>
                                      <p:tavLst>
                                        <p:tav tm="0">
                                          <p:val>
                                            <p:strVal val="#ppt_x"/>
                                          </p:val>
                                        </p:tav>
                                        <p:tav tm="100000">
                                          <p:val>
                                            <p:strVal val="#ppt_x"/>
                                          </p:val>
                                        </p:tav>
                                      </p:tavLst>
                                    </p:anim>
                                    <p:anim calcmode="lin" valueType="num">
                                      <p:cBhvr additive="base">
                                        <p:cTn id="52" dur="500" fill="hold"/>
                                        <p:tgtEl>
                                          <p:spTgt spid="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0"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B146546E-A8F6-45AA-B647-8FC7E2599E56}"/>
              </a:ext>
            </a:extLst>
          </p:cNvPr>
          <p:cNvSpPr txBox="1"/>
          <p:nvPr/>
        </p:nvSpPr>
        <p:spPr>
          <a:xfrm>
            <a:off x="778934" y="906359"/>
            <a:ext cx="10920007" cy="4585871"/>
          </a:xfrm>
          <a:prstGeom prst="rect">
            <a:avLst/>
          </a:prstGeom>
          <a:noFill/>
        </p:spPr>
        <p:txBody>
          <a:bodyPr wrap="square">
            <a:spAutoFit/>
          </a:bodyPr>
          <a:lstStyle/>
          <a:p>
            <a:pPr algn="just"/>
            <a:r>
              <a:rPr lang="en-IN" sz="2000" dirty="0" err="1">
                <a:latin typeface="Mangal" panose="02040503050203030202" pitchFamily="18" charset="0"/>
                <a:cs typeface="Mangal" panose="02040503050203030202" pitchFamily="18" charset="0"/>
              </a:rPr>
              <a:t>निर्दिश्यते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व्याधिः</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अनेन</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इति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निदानतम्</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गदाधर</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मधुकोष</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मा.नि</a:t>
            </a:r>
            <a:r>
              <a:rPr lang="en-IN" sz="2000" dirty="0">
                <a:latin typeface="Mangal" panose="02040503050203030202" pitchFamily="18" charset="0"/>
                <a:cs typeface="Mangal" panose="02040503050203030202" pitchFamily="18" charset="0"/>
              </a:rPr>
              <a:t>. 1/4</a:t>
            </a:r>
          </a:p>
          <a:p>
            <a:pPr algn="just"/>
            <a:r>
              <a:rPr lang="en-IN" sz="2400" dirty="0">
                <a:latin typeface="Times New Roman" panose="02020603050405020304" pitchFamily="18" charset="0"/>
                <a:cs typeface="Times New Roman" panose="02020603050405020304" pitchFamily="18" charset="0"/>
              </a:rPr>
              <a:t>The factor which indicates the disease is a </a:t>
            </a:r>
            <a:r>
              <a:rPr lang="en-IN" sz="2400" dirty="0" err="1">
                <a:latin typeface="Times New Roman" panose="02020603050405020304" pitchFamily="18" charset="0"/>
                <a:cs typeface="Times New Roman" panose="02020603050405020304" pitchFamily="18" charset="0"/>
              </a:rPr>
              <a:t>Nidana</a:t>
            </a:r>
            <a:r>
              <a:rPr lang="en-IN" sz="2400" dirty="0">
                <a:latin typeface="Times New Roman" panose="02020603050405020304" pitchFamily="18" charset="0"/>
                <a:cs typeface="Times New Roman" panose="02020603050405020304" pitchFamily="18" charset="0"/>
              </a:rPr>
              <a:t>. For </a:t>
            </a:r>
            <a:r>
              <a:rPr lang="en-IN" sz="2400" dirty="0" err="1" smtClean="0">
                <a:latin typeface="Times New Roman" panose="02020603050405020304" pitchFamily="18" charset="0"/>
                <a:cs typeface="Times New Roman" panose="02020603050405020304" pitchFamily="18" charset="0"/>
              </a:rPr>
              <a:t>e.g</a:t>
            </a:r>
            <a:r>
              <a:rPr lang="en-IN" sz="2400" dirty="0" smtClean="0">
                <a:latin typeface="Times New Roman" panose="02020603050405020304" pitchFamily="18" charset="0"/>
                <a:cs typeface="Times New Roman" panose="02020603050405020304" pitchFamily="18" charset="0"/>
              </a:rPr>
              <a:t> </a:t>
            </a:r>
            <a:r>
              <a:rPr lang="hi-IN" sz="2000" dirty="0" smtClean="0">
                <a:latin typeface="Mangal" panose="02040503050203030202" pitchFamily="18" charset="0"/>
                <a:cs typeface="Mangal" panose="02040503050203030202" pitchFamily="18" charset="0"/>
              </a:rPr>
              <a:t>ज्वर</a:t>
            </a:r>
            <a:r>
              <a:rPr lang="hi-IN" sz="2000" dirty="0">
                <a:latin typeface="Mangal" panose="02040503050203030202" pitchFamily="18" charset="0"/>
                <a:cs typeface="Mangal" panose="02040503050203030202" pitchFamily="18" charset="0"/>
              </a:rPr>
              <a:t>, ग्रहणी, उदर</a:t>
            </a:r>
            <a:endParaRPr lang="en-IN" sz="2000" dirty="0">
              <a:latin typeface="Mangal" panose="02040503050203030202" pitchFamily="18" charset="0"/>
              <a:cs typeface="Mangal" panose="02040503050203030202" pitchFamily="18" charset="0"/>
            </a:endParaRPr>
          </a:p>
          <a:p>
            <a:pPr algn="just"/>
            <a:endParaRPr lang="en-IN" sz="2000" dirty="0" smtClean="0">
              <a:latin typeface="Mangal" panose="02040503050203030202" pitchFamily="18" charset="0"/>
              <a:cs typeface="Mangal" panose="02040503050203030202" pitchFamily="18" charset="0"/>
            </a:endParaRPr>
          </a:p>
          <a:p>
            <a:pPr algn="just"/>
            <a:r>
              <a:rPr lang="en-IN" sz="2000" dirty="0" err="1" smtClean="0">
                <a:latin typeface="Mangal" panose="02040503050203030202" pitchFamily="18" charset="0"/>
                <a:cs typeface="Mangal" panose="02040503050203030202" pitchFamily="18" charset="0"/>
              </a:rPr>
              <a:t>निश्चित्यं</a:t>
            </a:r>
            <a:r>
              <a:rPr lang="en-IN" sz="2000" dirty="0" smtClean="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दीयते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प्रतिपाद्यते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व्याधिः</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अनेक</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इति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निदानतम्</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जेज्जट</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मधुकोष</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मा</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नि</a:t>
            </a:r>
            <a:r>
              <a:rPr lang="en-IN" sz="2000" dirty="0">
                <a:latin typeface="Mangal" panose="02040503050203030202" pitchFamily="18" charset="0"/>
                <a:cs typeface="Mangal" panose="02040503050203030202" pitchFamily="18" charset="0"/>
              </a:rPr>
              <a:t>. ¼</a:t>
            </a:r>
          </a:p>
          <a:p>
            <a:pPr algn="just"/>
            <a:r>
              <a:rPr lang="en-US" sz="2400" dirty="0">
                <a:latin typeface="Times New Roman" panose="02020603050405020304" pitchFamily="18" charset="0"/>
                <a:cs typeface="Times New Roman" panose="02020603050405020304" pitchFamily="18" charset="0"/>
              </a:rPr>
              <a:t>The factor which confirms the disease is </a:t>
            </a:r>
            <a:r>
              <a:rPr lang="en-US" sz="2400" dirty="0" err="1">
                <a:latin typeface="Times New Roman" panose="02020603050405020304" pitchFamily="18" charset="0"/>
                <a:cs typeface="Times New Roman" panose="02020603050405020304" pitchFamily="18" charset="0"/>
              </a:rPr>
              <a:t>Nidana</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a:p>
            <a:pPr algn="just"/>
            <a:r>
              <a:rPr lang="hi-IN" sz="2000" dirty="0">
                <a:latin typeface="Times New Roman" panose="02020603050405020304" pitchFamily="18" charset="0"/>
              </a:rPr>
              <a:t>निदीयते निबध्यते हेत्वादिसंबद्धो व्याधिः अनेन । भट्टाहरिचंद्र - मधुकोष - मा.नि. 1/4</a:t>
            </a:r>
          </a:p>
          <a:p>
            <a:pPr algn="just"/>
            <a:r>
              <a:rPr lang="en-IN" sz="2400" dirty="0">
                <a:latin typeface="Times New Roman" panose="02020603050405020304" pitchFamily="18" charset="0"/>
                <a:cs typeface="Times New Roman" panose="02020603050405020304" pitchFamily="18" charset="0"/>
              </a:rPr>
              <a:t>The diagnosis of a disease made after taking into consideration the aetiology, prodromal and clinical feature, pathogenesis etc is a </a:t>
            </a:r>
            <a:r>
              <a:rPr lang="en-IN" sz="2400" dirty="0" err="1">
                <a:latin typeface="Times New Roman" panose="02020603050405020304" pitchFamily="18" charset="0"/>
                <a:cs typeface="Times New Roman" panose="02020603050405020304" pitchFamily="18" charset="0"/>
              </a:rPr>
              <a:t>Nidana</a:t>
            </a:r>
            <a:r>
              <a:rPr lang="en-IN" sz="2400" dirty="0">
                <a:latin typeface="Times New Roman" panose="02020603050405020304" pitchFamily="18" charset="0"/>
                <a:cs typeface="Times New Roman" panose="02020603050405020304" pitchFamily="18" charset="0"/>
              </a:rPr>
              <a:t>.</a:t>
            </a:r>
          </a:p>
          <a:p>
            <a:pPr algn="just"/>
            <a:endParaRPr lang="en-IN" sz="2400" dirty="0">
              <a:latin typeface="Times New Roman" panose="02020603050405020304" pitchFamily="18" charset="0"/>
              <a:cs typeface="Times New Roman" panose="02020603050405020304" pitchFamily="18" charset="0"/>
            </a:endParaRPr>
          </a:p>
          <a:p>
            <a:pPr algn="just"/>
            <a:r>
              <a:rPr lang="hi-IN" sz="2000" dirty="0">
                <a:latin typeface="Times New Roman" panose="02020603050405020304" pitchFamily="18" charset="0"/>
              </a:rPr>
              <a:t>सेति कर्तव्यताको रोगोत्पादक हेतुः निदानम् । मधुकोष - मा. नि. 1/4</a:t>
            </a:r>
          </a:p>
          <a:p>
            <a:pPr algn="just"/>
            <a:r>
              <a:rPr lang="en-IN" sz="2400" dirty="0">
                <a:latin typeface="Times New Roman" panose="02020603050405020304" pitchFamily="18" charset="0"/>
                <a:cs typeface="Times New Roman" panose="02020603050405020304" pitchFamily="18" charset="0"/>
              </a:rPr>
              <a:t>The factor which definitely causes the disease by completing the pathogenesis of the disease is a </a:t>
            </a:r>
            <a:r>
              <a:rPr lang="en-IN" sz="2400" dirty="0" err="1">
                <a:latin typeface="Times New Roman" panose="02020603050405020304" pitchFamily="18" charset="0"/>
                <a:cs typeface="Times New Roman" panose="02020603050405020304" pitchFamily="18" charset="0"/>
              </a:rPr>
              <a:t>Nidana</a:t>
            </a:r>
            <a:r>
              <a:rPr lang="en-IN" sz="2400" dirty="0">
                <a:latin typeface="Times New Roman" panose="02020603050405020304" pitchFamily="18" charset="0"/>
                <a:cs typeface="Times New Roman" panose="02020603050405020304" pitchFamily="18" charset="0"/>
              </a:rPr>
              <a:t>.</a:t>
            </a:r>
          </a:p>
        </p:txBody>
      </p:sp>
      <p:pic>
        <p:nvPicPr>
          <p:cNvPr id="2" name="Picture 1">
            <a:extLst>
              <a:ext uri="{FF2B5EF4-FFF2-40B4-BE49-F238E27FC236}">
                <a16:creationId xmlns:a16="http://schemas.microsoft.com/office/drawing/2014/main" xmlns="" id="{D9162E27-0A0B-4E05-B9F7-A091B2368057}"/>
              </a:ext>
            </a:extLst>
          </p:cNvPr>
          <p:cNvPicPr>
            <a:picLocks noChangeAspect="1"/>
          </p:cNvPicPr>
          <p:nvPr/>
        </p:nvPicPr>
        <p:blipFill rotWithShape="1">
          <a:blip r:embed="rId2"/>
          <a:srcRect b="9000"/>
          <a:stretch/>
        </p:blipFill>
        <p:spPr>
          <a:xfrm>
            <a:off x="10775576" y="59468"/>
            <a:ext cx="1281953" cy="1258388"/>
          </a:xfrm>
          <a:prstGeom prst="rect">
            <a:avLst/>
          </a:prstGeom>
        </p:spPr>
      </p:pic>
      <p:sp>
        <p:nvSpPr>
          <p:cNvPr id="4" name="TextBox 3">
            <a:extLst>
              <a:ext uri="{FF2B5EF4-FFF2-40B4-BE49-F238E27FC236}">
                <a16:creationId xmlns:a16="http://schemas.microsoft.com/office/drawing/2014/main" xmlns="" id="{88B6AA20-BC1D-4182-AA0F-806081A8BAE2}"/>
              </a:ext>
            </a:extLst>
          </p:cNvPr>
          <p:cNvSpPr txBox="1"/>
          <p:nvPr/>
        </p:nvSpPr>
        <p:spPr>
          <a:xfrm rot="10800000" flipV="1">
            <a:off x="778934" y="410176"/>
            <a:ext cx="1803400" cy="307777"/>
          </a:xfrm>
          <a:prstGeom prst="rect">
            <a:avLst/>
          </a:prstGeom>
          <a:noFill/>
        </p:spPr>
        <p:txBody>
          <a:bodyPr wrap="square" rtlCol="0">
            <a:spAutoFit/>
          </a:bodyPr>
          <a:lstStyle/>
          <a:p>
            <a:r>
              <a:rPr lang="en-US" sz="1400" b="1" dirty="0"/>
              <a:t>Definition Cont</a:t>
            </a:r>
            <a:r>
              <a:rPr lang="en-US" sz="1400" dirty="0"/>
              <a:t>..</a:t>
            </a:r>
            <a:endParaRPr lang="en-IN" sz="1400" dirty="0"/>
          </a:p>
        </p:txBody>
      </p:sp>
    </p:spTree>
    <p:extLst>
      <p:ext uri="{BB962C8B-B14F-4D97-AF65-F5344CB8AC3E}">
        <p14:creationId xmlns:p14="http://schemas.microsoft.com/office/powerpoint/2010/main" val="4204515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CFE4A8C-6E6F-438A-A19B-7952751A9FEC}"/>
              </a:ext>
            </a:extLst>
          </p:cNvPr>
          <p:cNvSpPr txBox="1"/>
          <p:nvPr/>
        </p:nvSpPr>
        <p:spPr>
          <a:xfrm>
            <a:off x="702733" y="1778348"/>
            <a:ext cx="11076890" cy="3231654"/>
          </a:xfrm>
          <a:prstGeom prst="rect">
            <a:avLst/>
          </a:prstGeom>
          <a:noFill/>
        </p:spPr>
        <p:txBody>
          <a:bodyPr wrap="square">
            <a:spAutoFit/>
          </a:bodyPr>
          <a:lstStyle/>
          <a:p>
            <a:pPr algn="just"/>
            <a:r>
              <a:rPr lang="en-IN" sz="2000" dirty="0" err="1">
                <a:latin typeface="Mangal" panose="02040503050203030202" pitchFamily="18" charset="0"/>
                <a:cs typeface="Mangal" panose="02040503050203030202" pitchFamily="18" charset="0"/>
              </a:rPr>
              <a:t>निदानं</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कारणं</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इह</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उच्येत</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तत्</a:t>
            </a:r>
            <a:r>
              <a:rPr lang="en-IN" sz="2000" dirty="0">
                <a:latin typeface="Mangal" panose="02040503050203030202" pitchFamily="18" charset="0"/>
                <a:cs typeface="Mangal" panose="02040503050203030202" pitchFamily="18" charset="0"/>
              </a:rPr>
              <a:t> च </a:t>
            </a:r>
            <a:r>
              <a:rPr lang="en-IN" sz="2000" dirty="0" err="1">
                <a:latin typeface="Mangal" panose="02040503050203030202" pitchFamily="18" charset="0"/>
                <a:cs typeface="Mangal" panose="02040503050203030202" pitchFamily="18" charset="0"/>
              </a:rPr>
              <a:t>इति</a:t>
            </a:r>
            <a:r>
              <a:rPr lang="en-IN" sz="2000" dirty="0">
                <a:latin typeface="Mangal" panose="02040503050203030202" pitchFamily="18" charset="0"/>
                <a:cs typeface="Mangal" panose="02040503050203030202" pitchFamily="18" charset="0"/>
              </a:rPr>
              <a:t> </a:t>
            </a:r>
            <a:r>
              <a:rPr lang="en-IN" sz="2000" dirty="0" err="1">
                <a:solidFill>
                  <a:srgbClr val="FF0000"/>
                </a:solidFill>
                <a:latin typeface="Mangal" panose="02040503050203030202" pitchFamily="18" charset="0"/>
                <a:cs typeface="Mangal" panose="02040503050203030202" pitchFamily="18" charset="0"/>
              </a:rPr>
              <a:t>व्याधिजनकं</a:t>
            </a:r>
            <a:r>
              <a:rPr lang="en-IN" sz="2000" dirty="0">
                <a:latin typeface="Mangal" panose="02040503050203030202" pitchFamily="18" charset="0"/>
                <a:cs typeface="Mangal" panose="02040503050203030202" pitchFamily="18" charset="0"/>
              </a:rPr>
              <a:t> </a:t>
            </a:r>
            <a:r>
              <a:rPr lang="en-IN" sz="2000" dirty="0" err="1">
                <a:solidFill>
                  <a:srgbClr val="FFC000"/>
                </a:solidFill>
                <a:latin typeface="Mangal" panose="02040503050203030202" pitchFamily="18" charset="0"/>
                <a:cs typeface="Mangal" panose="02040503050203030202" pitchFamily="18" charset="0"/>
              </a:rPr>
              <a:t>व्याधिबोधकं</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चं</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सामान्येन</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उच्यते</a:t>
            </a:r>
            <a:r>
              <a:rPr lang="en-IN" sz="2000" dirty="0">
                <a:latin typeface="Mangal" panose="02040503050203030202" pitchFamily="18" charset="0"/>
                <a:cs typeface="Mangal" panose="02040503050203030202" pitchFamily="18" charset="0"/>
              </a:rPr>
              <a:t> ।</a:t>
            </a:r>
          </a:p>
          <a:p>
            <a:pPr algn="just"/>
            <a:r>
              <a:rPr lang="en-IN" sz="2000" dirty="0" err="1">
                <a:latin typeface="Mangal" panose="02040503050203030202" pitchFamily="18" charset="0"/>
                <a:cs typeface="Mangal" panose="02040503050203030202" pitchFamily="18" charset="0"/>
              </a:rPr>
              <a:t>तत्र</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व्याधिजनकं</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निदानं</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हेतुः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व्याधिबोधकं</a:t>
            </a:r>
            <a:r>
              <a:rPr lang="en-IN" sz="2000" dirty="0">
                <a:latin typeface="Mangal" panose="02040503050203030202" pitchFamily="18" charset="0"/>
                <a:cs typeface="Mangal" panose="02040503050203030202" pitchFamily="18" charset="0"/>
              </a:rPr>
              <a:t> च </a:t>
            </a:r>
            <a:r>
              <a:rPr lang="en-IN" sz="2000" dirty="0" err="1">
                <a:latin typeface="Mangal" panose="02040503050203030202" pitchFamily="18" charset="0"/>
                <a:cs typeface="Mangal" panose="02040503050203030202" pitchFamily="18" charset="0"/>
              </a:rPr>
              <a:t>कारणं</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निदानपूर्वरूपोपशयसंप्राप्तिरूपम</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तत्र</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हेतुरूपं</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निदानं</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जनकं</a:t>
            </a:r>
            <a:r>
              <a:rPr lang="en-IN" sz="2000" dirty="0">
                <a:latin typeface="Mangal" panose="02040503050203030202" pitchFamily="18" charset="0"/>
                <a:cs typeface="Mangal" panose="02040503050203030202" pitchFamily="18" charset="0"/>
              </a:rPr>
              <a:t> च </a:t>
            </a:r>
            <a:r>
              <a:rPr lang="en-IN" sz="2000" dirty="0" err="1">
                <a:latin typeface="Mangal" panose="02040503050203030202" pitchFamily="18" charset="0"/>
                <a:cs typeface="Mangal" panose="02040503050203030202" pitchFamily="18" charset="0"/>
              </a:rPr>
              <a:t>भवति</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व्याधिः</a:t>
            </a:r>
            <a:r>
              <a:rPr lang="en-IN" sz="2000" dirty="0">
                <a:latin typeface="Mangal" panose="02040503050203030202" pitchFamily="18" charset="0"/>
                <a:cs typeface="Mangal" panose="02040503050203030202" pitchFamily="18" charset="0"/>
              </a:rPr>
              <a:t> </a:t>
            </a:r>
            <a:r>
              <a:rPr lang="en-IN" sz="2000" dirty="0" err="1">
                <a:latin typeface="Mangal" panose="02040503050203030202" pitchFamily="18" charset="0"/>
                <a:cs typeface="Mangal" panose="02040503050203030202" pitchFamily="18" charset="0"/>
              </a:rPr>
              <a:t>बोधक</a:t>
            </a:r>
            <a:r>
              <a:rPr lang="en-IN" sz="2000" dirty="0">
                <a:latin typeface="Mangal" panose="02040503050203030202" pitchFamily="18" charset="0"/>
                <a:cs typeface="Mangal" panose="02040503050203030202" pitchFamily="18" charset="0"/>
              </a:rPr>
              <a:t> च </a:t>
            </a:r>
            <a:r>
              <a:rPr lang="en-IN" sz="2000" dirty="0" err="1">
                <a:latin typeface="Mangal" panose="02040503050203030202" pitchFamily="18" charset="0"/>
                <a:cs typeface="Mangal" panose="02040503050203030202" pitchFamily="18" charset="0"/>
              </a:rPr>
              <a:t>भवति</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चक्रपाणि</a:t>
            </a:r>
            <a:r>
              <a:rPr lang="en-IN" sz="2000" dirty="0">
                <a:latin typeface="Mangal" panose="02040503050203030202" pitchFamily="18" charset="0"/>
                <a:cs typeface="Mangal" panose="02040503050203030202" pitchFamily="18" charset="0"/>
              </a:rPr>
              <a:t> - </a:t>
            </a:r>
            <a:r>
              <a:rPr lang="en-IN" sz="2000" dirty="0" err="1">
                <a:latin typeface="Mangal" panose="02040503050203030202" pitchFamily="18" charset="0"/>
                <a:cs typeface="Mangal" panose="02040503050203030202" pitchFamily="18" charset="0"/>
              </a:rPr>
              <a:t>च.नि</a:t>
            </a:r>
            <a:r>
              <a:rPr lang="en-IN" sz="2000" dirty="0">
                <a:latin typeface="Mangal" panose="02040503050203030202" pitchFamily="18" charset="0"/>
                <a:cs typeface="Mangal" panose="02040503050203030202" pitchFamily="18" charset="0"/>
              </a:rPr>
              <a:t>. ½</a:t>
            </a:r>
          </a:p>
          <a:p>
            <a:pPr algn="just"/>
            <a:endParaRPr lang="en-IN" sz="2400" dirty="0">
              <a:latin typeface="Times New Roman" panose="02020603050405020304" pitchFamily="18" charset="0"/>
              <a:cs typeface="Times New Roman" panose="02020603050405020304" pitchFamily="18" charset="0"/>
            </a:endParaRPr>
          </a:p>
          <a:p>
            <a:pPr algn="just"/>
            <a:r>
              <a:rPr lang="en-IN" sz="2400" dirty="0" err="1">
                <a:latin typeface="Times New Roman" panose="02020603050405020304" pitchFamily="18" charset="0"/>
                <a:cs typeface="Times New Roman" panose="02020603050405020304" pitchFamily="18" charset="0"/>
              </a:rPr>
              <a:t>Nidan</a:t>
            </a:r>
            <a:r>
              <a:rPr lang="en-IN" sz="2400" dirty="0">
                <a:latin typeface="Times New Roman" panose="02020603050405020304" pitchFamily="18" charset="0"/>
                <a:cs typeface="Times New Roman" panose="02020603050405020304" pitchFamily="18" charset="0"/>
              </a:rPr>
              <a:t> refers to the factor responsible for the disease. It leads to </a:t>
            </a:r>
            <a:r>
              <a:rPr lang="en-IN" sz="2400" dirty="0">
                <a:solidFill>
                  <a:srgbClr val="FF0000"/>
                </a:solidFill>
                <a:latin typeface="Times New Roman" panose="02020603050405020304" pitchFamily="18" charset="0"/>
                <a:cs typeface="Times New Roman" panose="02020603050405020304" pitchFamily="18" charset="0"/>
              </a:rPr>
              <a:t>development of diseases </a:t>
            </a:r>
            <a:r>
              <a:rPr lang="en-IN" sz="2400" dirty="0">
                <a:latin typeface="Times New Roman" panose="02020603050405020304" pitchFamily="18" charset="0"/>
                <a:cs typeface="Times New Roman" panose="02020603050405020304" pitchFamily="18" charset="0"/>
              </a:rPr>
              <a:t>as well as to the </a:t>
            </a:r>
            <a:r>
              <a:rPr lang="en-IN" sz="2400" dirty="0">
                <a:solidFill>
                  <a:srgbClr val="FFC000"/>
                </a:solidFill>
                <a:latin typeface="Times New Roman" panose="02020603050405020304" pitchFamily="18" charset="0"/>
                <a:cs typeface="Times New Roman" panose="02020603050405020304" pitchFamily="18" charset="0"/>
              </a:rPr>
              <a:t>diagnosis of disease</a:t>
            </a:r>
            <a:r>
              <a:rPr lang="en-IN" sz="2400" dirty="0">
                <a:latin typeface="Times New Roman" panose="02020603050405020304" pitchFamily="18" charset="0"/>
                <a:cs typeface="Times New Roman" panose="02020603050405020304" pitchFamily="18" charset="0"/>
              </a:rPr>
              <a:t>, When it leads to development of disease, it is referred as </a:t>
            </a:r>
            <a:r>
              <a:rPr lang="en-IN" sz="2400" dirty="0" err="1">
                <a:latin typeface="Times New Roman" panose="02020603050405020304" pitchFamily="18" charset="0"/>
                <a:cs typeface="Times New Roman" panose="02020603050405020304" pitchFamily="18" charset="0"/>
              </a:rPr>
              <a:t>hetu</a:t>
            </a:r>
            <a:r>
              <a:rPr lang="en-IN" sz="2400" dirty="0">
                <a:latin typeface="Times New Roman" panose="02020603050405020304" pitchFamily="18" charset="0"/>
                <a:cs typeface="Times New Roman" panose="02020603050405020304" pitchFamily="18" charset="0"/>
              </a:rPr>
              <a:t> or </a:t>
            </a:r>
            <a:r>
              <a:rPr lang="en-IN" sz="2400" dirty="0" err="1">
                <a:latin typeface="Times New Roman" panose="02020603050405020304" pitchFamily="18" charset="0"/>
                <a:cs typeface="Times New Roman" panose="02020603050405020304" pitchFamily="18" charset="0"/>
              </a:rPr>
              <a:t>Vyadhijanak</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Nidan</a:t>
            </a:r>
            <a:r>
              <a:rPr lang="en-IN" sz="2400" dirty="0">
                <a:latin typeface="Times New Roman" panose="02020603050405020304" pitchFamily="18" charset="0"/>
                <a:cs typeface="Times New Roman" panose="02020603050405020304" pitchFamily="18" charset="0"/>
              </a:rPr>
              <a:t> and when it helps in diagnosis after taking into consideration the aetiology, prodromal and clinical feature, pathogenesis etc, it is referred as </a:t>
            </a:r>
            <a:r>
              <a:rPr lang="en-IN" sz="2400" dirty="0" err="1">
                <a:latin typeface="Times New Roman" panose="02020603050405020304" pitchFamily="18" charset="0"/>
                <a:cs typeface="Times New Roman" panose="02020603050405020304" pitchFamily="18" charset="0"/>
              </a:rPr>
              <a:t>Vyadhibodhak</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Nidan</a:t>
            </a:r>
            <a:r>
              <a:rPr lang="en-IN" sz="2400"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xmlns="" id="{86F017D7-6540-4E1B-ADC8-DD931759A65B}"/>
              </a:ext>
            </a:extLst>
          </p:cNvPr>
          <p:cNvPicPr>
            <a:picLocks noChangeAspect="1"/>
          </p:cNvPicPr>
          <p:nvPr/>
        </p:nvPicPr>
        <p:blipFill rotWithShape="1">
          <a:blip r:embed="rId2"/>
          <a:srcRect b="9000"/>
          <a:stretch/>
        </p:blipFill>
        <p:spPr>
          <a:xfrm>
            <a:off x="10650070" y="131186"/>
            <a:ext cx="1281953" cy="1258388"/>
          </a:xfrm>
          <a:prstGeom prst="rect">
            <a:avLst/>
          </a:prstGeom>
        </p:spPr>
      </p:pic>
      <p:sp>
        <p:nvSpPr>
          <p:cNvPr id="5" name="TextBox 4">
            <a:extLst>
              <a:ext uri="{FF2B5EF4-FFF2-40B4-BE49-F238E27FC236}">
                <a16:creationId xmlns:a16="http://schemas.microsoft.com/office/drawing/2014/main" xmlns="" id="{779A5BE3-7A7C-443A-A5B7-A92EC5C04922}"/>
              </a:ext>
            </a:extLst>
          </p:cNvPr>
          <p:cNvSpPr txBox="1"/>
          <p:nvPr/>
        </p:nvSpPr>
        <p:spPr>
          <a:xfrm>
            <a:off x="702733" y="391048"/>
            <a:ext cx="6096000" cy="369332"/>
          </a:xfrm>
          <a:prstGeom prst="rect">
            <a:avLst/>
          </a:prstGeom>
          <a:noFill/>
        </p:spPr>
        <p:txBody>
          <a:bodyPr wrap="square">
            <a:spAutoFit/>
          </a:bodyPr>
          <a:lstStyle/>
          <a:p>
            <a:r>
              <a:rPr lang="en-US" sz="1800" b="1" dirty="0"/>
              <a:t>Definition Cont</a:t>
            </a:r>
            <a:r>
              <a:rPr lang="en-US" sz="1800" dirty="0"/>
              <a:t>..</a:t>
            </a:r>
            <a:endParaRPr lang="en-IN" sz="1800" dirty="0"/>
          </a:p>
        </p:txBody>
      </p:sp>
    </p:spTree>
    <p:extLst>
      <p:ext uri="{BB962C8B-B14F-4D97-AF65-F5344CB8AC3E}">
        <p14:creationId xmlns:p14="http://schemas.microsoft.com/office/powerpoint/2010/main" val="578317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12A9F51-B3FC-44DB-918A-73D72EE8BCB2}"/>
              </a:ext>
            </a:extLst>
          </p:cNvPr>
          <p:cNvSpPr txBox="1"/>
          <p:nvPr/>
        </p:nvSpPr>
        <p:spPr>
          <a:xfrm>
            <a:off x="3352800" y="1174376"/>
            <a:ext cx="5755341" cy="584775"/>
          </a:xfrm>
          <a:prstGeom prst="rect">
            <a:avLst/>
          </a:prstGeom>
          <a:noFill/>
        </p:spPr>
        <p:txBody>
          <a:bodyPr wrap="square" rtlCol="0">
            <a:spAutoFit/>
          </a:bodyPr>
          <a:lstStyle/>
          <a:p>
            <a:r>
              <a:rPr lang="en-US" sz="3200" dirty="0"/>
              <a:t>SYNONYMS OF NIDANA</a:t>
            </a:r>
            <a:endParaRPr lang="en-IN" sz="3200" dirty="0"/>
          </a:p>
        </p:txBody>
      </p:sp>
      <p:sp>
        <p:nvSpPr>
          <p:cNvPr id="4" name="TextBox 3">
            <a:extLst>
              <a:ext uri="{FF2B5EF4-FFF2-40B4-BE49-F238E27FC236}">
                <a16:creationId xmlns:a16="http://schemas.microsoft.com/office/drawing/2014/main" xmlns="" id="{F233FD2B-BC60-4582-9478-1E9CCBC19310}"/>
              </a:ext>
            </a:extLst>
          </p:cNvPr>
          <p:cNvSpPr txBox="1"/>
          <p:nvPr/>
        </p:nvSpPr>
        <p:spPr>
          <a:xfrm>
            <a:off x="4042117" y="2126031"/>
            <a:ext cx="7890456" cy="3108543"/>
          </a:xfrm>
          <a:prstGeom prst="rect">
            <a:avLst/>
          </a:prstGeom>
          <a:noFill/>
        </p:spPr>
        <p:txBody>
          <a:bodyPr wrap="square">
            <a:spAutoFit/>
          </a:bodyPr>
          <a:lstStyle/>
          <a:p>
            <a:r>
              <a:rPr lang="hi-IN" sz="2400" b="1" i="0" dirty="0">
                <a:solidFill>
                  <a:srgbClr val="C00000"/>
                </a:solidFill>
                <a:effectLst/>
                <a:latin typeface="Times New Roman" panose="02020603050405020304" pitchFamily="18" charset="0"/>
              </a:rPr>
              <a:t>निमित्तहेत्वायतनप्रत्ययोत्थानकारणैः|</a:t>
            </a:r>
            <a:r>
              <a:rPr lang="hi-IN" sz="2400" b="1" dirty="0">
                <a:solidFill>
                  <a:srgbClr val="C00000"/>
                </a:solidFill>
                <a:latin typeface="Times New Roman" panose="02020603050405020304" pitchFamily="18" charset="0"/>
              </a:rPr>
              <a:t/>
            </a:r>
            <a:br>
              <a:rPr lang="hi-IN" sz="2400" b="1" dirty="0">
                <a:solidFill>
                  <a:srgbClr val="C00000"/>
                </a:solidFill>
                <a:latin typeface="Times New Roman" panose="02020603050405020304" pitchFamily="18" charset="0"/>
              </a:rPr>
            </a:br>
            <a:r>
              <a:rPr lang="hi-IN" sz="2400" b="1" i="0" dirty="0">
                <a:solidFill>
                  <a:srgbClr val="C00000"/>
                </a:solidFill>
                <a:effectLst/>
                <a:latin typeface="Times New Roman" panose="02020603050405020304" pitchFamily="18" charset="0"/>
              </a:rPr>
              <a:t>निदानमाहुः पर्यायैः-</a:t>
            </a:r>
            <a:r>
              <a:rPr lang="hi-IN" sz="2400" b="1" i="0" dirty="0" smtClean="0">
                <a:solidFill>
                  <a:srgbClr val="C00000"/>
                </a:solidFill>
                <a:effectLst/>
                <a:latin typeface="Times New Roman" panose="02020603050405020304" pitchFamily="18" charset="0"/>
              </a:rPr>
              <a:t>--|</a:t>
            </a:r>
            <a:r>
              <a:rPr lang="hi-IN" sz="2400" b="1" i="0" dirty="0">
                <a:solidFill>
                  <a:srgbClr val="C00000"/>
                </a:solidFill>
                <a:effectLst/>
                <a:latin typeface="Times New Roman" panose="02020603050405020304" pitchFamily="18" charset="0"/>
              </a:rPr>
              <a:t>३|</a:t>
            </a:r>
            <a:r>
              <a:rPr lang="en-US" sz="2400" b="1" i="0" dirty="0">
                <a:solidFill>
                  <a:srgbClr val="C00000"/>
                </a:solidFill>
                <a:effectLst/>
                <a:latin typeface="Times New Roman" panose="02020603050405020304" pitchFamily="18" charset="0"/>
                <a:cs typeface="Times New Roman" panose="02020603050405020304" pitchFamily="18" charset="0"/>
              </a:rPr>
              <a:t>    </a:t>
            </a:r>
            <a:r>
              <a:rPr lang="en-US" sz="2400" b="1" i="0" dirty="0" smtClean="0">
                <a:solidFill>
                  <a:srgbClr val="C00000"/>
                </a:solidFill>
                <a:effectLst/>
                <a:latin typeface="Times New Roman" panose="02020603050405020304" pitchFamily="18" charset="0"/>
                <a:cs typeface="Times New Roman" panose="02020603050405020304" pitchFamily="18" charset="0"/>
              </a:rPr>
              <a:t>(</a:t>
            </a:r>
            <a:r>
              <a:rPr lang="hi-IN" sz="2400" b="1" dirty="0" smtClean="0">
                <a:solidFill>
                  <a:srgbClr val="C00000"/>
                </a:solidFill>
                <a:latin typeface="Times New Roman" panose="02020603050405020304" pitchFamily="18" charset="0"/>
              </a:rPr>
              <a:t>अ.सं.नि.</a:t>
            </a:r>
            <a:r>
              <a:rPr lang="en-US" sz="2400" b="1" i="0" dirty="0" smtClean="0">
                <a:solidFill>
                  <a:srgbClr val="C00000"/>
                </a:solidFill>
                <a:effectLst/>
                <a:latin typeface="Times New Roman" panose="02020603050405020304" pitchFamily="18" charset="0"/>
                <a:cs typeface="Times New Roman" panose="02020603050405020304" pitchFamily="18" charset="0"/>
              </a:rPr>
              <a:t>1/5</a:t>
            </a:r>
            <a:r>
              <a:rPr lang="en-US" sz="2400" b="1" i="0" dirty="0">
                <a:solidFill>
                  <a:srgbClr val="C00000"/>
                </a:solidFill>
                <a:effectLst/>
                <a:latin typeface="Times New Roman" panose="02020603050405020304" pitchFamily="18" charset="0"/>
                <a:cs typeface="Times New Roman" panose="02020603050405020304" pitchFamily="18" charset="0"/>
              </a:rPr>
              <a:t>)</a:t>
            </a:r>
          </a:p>
          <a:p>
            <a:endParaRPr lang="en-US" sz="2800" b="1" dirty="0">
              <a:solidFill>
                <a:srgbClr val="990000"/>
              </a:solidFill>
              <a:latin typeface="Times New Roman" panose="02020603050405020304" pitchFamily="18" charset="0"/>
              <a:cs typeface="Times New Roman" panose="02020603050405020304" pitchFamily="18" charset="0"/>
            </a:endParaRPr>
          </a:p>
          <a:p>
            <a:r>
              <a:rPr lang="hi-IN" sz="2000" b="1" dirty="0">
                <a:solidFill>
                  <a:srgbClr val="C00000"/>
                </a:solidFill>
                <a:latin typeface="Times New Roman" panose="02020603050405020304" pitchFamily="18" charset="0"/>
              </a:rPr>
              <a:t>इह खलु हेतुः निमित्तम् आयतनं कर्ता कारणं प्रत्ययः समुत्थानं निदानमित्यनर्थान्तरम् । </a:t>
            </a:r>
            <a:r>
              <a:rPr lang="en-US" sz="2000" b="1" dirty="0">
                <a:solidFill>
                  <a:srgbClr val="C00000"/>
                </a:solidFill>
                <a:latin typeface="Times New Roman" panose="02020603050405020304" pitchFamily="18" charset="0"/>
              </a:rPr>
              <a:t>(</a:t>
            </a:r>
            <a:r>
              <a:rPr lang="hi-IN" sz="2000" b="1" dirty="0">
                <a:solidFill>
                  <a:srgbClr val="C00000"/>
                </a:solidFill>
                <a:latin typeface="Times New Roman" panose="02020603050405020304" pitchFamily="18" charset="0"/>
              </a:rPr>
              <a:t>च.नि. 1/3</a:t>
            </a:r>
            <a:r>
              <a:rPr lang="en-US" sz="2000" b="1" dirty="0">
                <a:solidFill>
                  <a:srgbClr val="C00000"/>
                </a:solidFill>
                <a:latin typeface="Times New Roman" panose="02020603050405020304" pitchFamily="18" charset="0"/>
              </a:rPr>
              <a:t>)</a:t>
            </a:r>
          </a:p>
          <a:p>
            <a:endParaRPr lang="en-US" sz="2000" b="1" dirty="0">
              <a:solidFill>
                <a:srgbClr val="C00000"/>
              </a:solidFill>
              <a:latin typeface="Times New Roman" panose="02020603050405020304" pitchFamily="18" charset="0"/>
              <a:cs typeface="Times New Roman" panose="02020603050405020304" pitchFamily="18" charset="0"/>
            </a:endParaRPr>
          </a:p>
          <a:p>
            <a:r>
              <a:rPr lang="hi-IN" sz="2000" b="1" dirty="0">
                <a:solidFill>
                  <a:srgbClr val="C00000"/>
                </a:solidFill>
                <a:latin typeface="Times New Roman" panose="02020603050405020304" pitchFamily="18" charset="0"/>
              </a:rPr>
              <a:t>निदान पर्यायाः तु हेतुः निमित्तम् आयतनं कारक कर्ता कारणं प्रत्ययः समुत्थानं मूलं योनिः इति । </a:t>
            </a:r>
            <a:r>
              <a:rPr lang="en-US" sz="2000" b="1" dirty="0">
                <a:solidFill>
                  <a:srgbClr val="C00000"/>
                </a:solidFill>
                <a:latin typeface="Times New Roman" panose="02020603050405020304" pitchFamily="18" charset="0"/>
                <a:cs typeface="Times New Roman" panose="02020603050405020304" pitchFamily="18" charset="0"/>
              </a:rPr>
              <a:t>(</a:t>
            </a:r>
            <a:r>
              <a:rPr lang="hi-IN" sz="2000" b="1" dirty="0">
                <a:solidFill>
                  <a:srgbClr val="C00000"/>
                </a:solidFill>
                <a:latin typeface="Times New Roman" panose="02020603050405020304" pitchFamily="18" charset="0"/>
              </a:rPr>
              <a:t>अ.सं.नि. 1/10</a:t>
            </a:r>
            <a:r>
              <a:rPr lang="en-US" sz="2000" b="1" dirty="0">
                <a:solidFill>
                  <a:srgbClr val="C00000"/>
                </a:solidFill>
                <a:latin typeface="Times New Roman" panose="02020603050405020304" pitchFamily="18" charset="0"/>
                <a:cs typeface="Times New Roman" panose="02020603050405020304" pitchFamily="18" charset="0"/>
              </a:rPr>
              <a:t>)</a:t>
            </a:r>
            <a:r>
              <a:rPr lang="hi-IN" sz="2000" dirty="0"/>
              <a:t/>
            </a:r>
            <a:br>
              <a:rPr lang="hi-IN" sz="2000" dirty="0"/>
            </a:br>
            <a:endParaRPr lang="en-IN" sz="2000" dirty="0"/>
          </a:p>
        </p:txBody>
      </p:sp>
      <p:pic>
        <p:nvPicPr>
          <p:cNvPr id="3" name="Picture 2">
            <a:extLst>
              <a:ext uri="{FF2B5EF4-FFF2-40B4-BE49-F238E27FC236}">
                <a16:creationId xmlns:a16="http://schemas.microsoft.com/office/drawing/2014/main" xmlns="" id="{F2593DC5-383E-4877-8C46-380458283885}"/>
              </a:ext>
            </a:extLst>
          </p:cNvPr>
          <p:cNvPicPr>
            <a:picLocks noChangeAspect="1"/>
          </p:cNvPicPr>
          <p:nvPr/>
        </p:nvPicPr>
        <p:blipFill>
          <a:blip r:embed="rId2"/>
          <a:stretch>
            <a:fillRect/>
          </a:stretch>
        </p:blipFill>
        <p:spPr>
          <a:xfrm>
            <a:off x="463640" y="2338723"/>
            <a:ext cx="3425379" cy="2283586"/>
          </a:xfrm>
          <a:prstGeom prst="rect">
            <a:avLst/>
          </a:prstGeom>
        </p:spPr>
      </p:pic>
    </p:spTree>
    <p:extLst>
      <p:ext uri="{BB962C8B-B14F-4D97-AF65-F5344CB8AC3E}">
        <p14:creationId xmlns:p14="http://schemas.microsoft.com/office/powerpoint/2010/main" val="319827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par>
                                <p:cTn id="13" presetID="6"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AnalogousFromLightSeedLeftStep">
      <a:dk1>
        <a:srgbClr val="000000"/>
      </a:dk1>
      <a:lt1>
        <a:srgbClr val="FFFFFF"/>
      </a:lt1>
      <a:dk2>
        <a:srgbClr val="41242B"/>
      </a:dk2>
      <a:lt2>
        <a:srgbClr val="E2E7E8"/>
      </a:lt2>
      <a:accent1>
        <a:srgbClr val="DF8E7E"/>
      </a:accent1>
      <a:accent2>
        <a:srgbClr val="D8617E"/>
      </a:accent2>
      <a:accent3>
        <a:srgbClr val="DF7EBE"/>
      </a:accent3>
      <a:accent4>
        <a:srgbClr val="CE61D8"/>
      </a:accent4>
      <a:accent5>
        <a:srgbClr val="AF7EDF"/>
      </a:accent5>
      <a:accent6>
        <a:srgbClr val="6B61D8"/>
      </a:accent6>
      <a:hlink>
        <a:srgbClr val="5A8B95"/>
      </a:hlink>
      <a:folHlink>
        <a:srgbClr val="7F7F7F"/>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emplate>Trek</Template>
  <TotalTime>1559</TotalTime>
  <Words>3437</Words>
  <Application>Microsoft Office PowerPoint</Application>
  <PresentationFormat>Custom</PresentationFormat>
  <Paragraphs>412</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ChronicleVTI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Reshma K Nair</dc:creator>
  <cp:lastModifiedBy>Welcome</cp:lastModifiedBy>
  <cp:revision>233</cp:revision>
  <dcterms:created xsi:type="dcterms:W3CDTF">2024-08-16T17:09:26Z</dcterms:created>
  <dcterms:modified xsi:type="dcterms:W3CDTF">2025-07-30T17:01:39Z</dcterms:modified>
</cp:coreProperties>
</file>